
<file path=[Content_Types].xml><?xml version="1.0" encoding="utf-8"?>
<Types xmlns="http://schemas.openxmlformats.org/package/2006/content-types">
  <Default Extension="xml" ContentType="application/xml"/>
  <Default Extension="jpeg" ContentType="image/jpeg"/>
  <Default Extension="jpg" ContentType="image/jpeg"/>
  <Default Extension="emf" ContentType="image/x-emf"/>
  <Default Extension="tiff" ContentType="image/tiff"/>
  <Default Extension="rels" ContentType="application/vnd.openxmlformats-package.relationships+xml"/>
  <Default Extension="png" ContentType="image/pn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7" r:id="rId1"/>
  </p:sldMasterIdLst>
  <p:notesMasterIdLst>
    <p:notesMasterId r:id="rId18"/>
  </p:notesMasterIdLst>
  <p:sldIdLst>
    <p:sldId id="256" r:id="rId2"/>
    <p:sldId id="276" r:id="rId3"/>
    <p:sldId id="262" r:id="rId4"/>
    <p:sldId id="258" r:id="rId5"/>
    <p:sldId id="263" r:id="rId6"/>
    <p:sldId id="259" r:id="rId7"/>
    <p:sldId id="264" r:id="rId8"/>
    <p:sldId id="265" r:id="rId9"/>
    <p:sldId id="271" r:id="rId10"/>
    <p:sldId id="272" r:id="rId11"/>
    <p:sldId id="275" r:id="rId12"/>
    <p:sldId id="274" r:id="rId13"/>
    <p:sldId id="270" r:id="rId14"/>
    <p:sldId id="277" r:id="rId15"/>
    <p:sldId id="269" r:id="rId16"/>
    <p:sldId id="267"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559" autoAdjust="0"/>
    <p:restoredTop sz="93285" autoAdjust="0"/>
  </p:normalViewPr>
  <p:slideViewPr>
    <p:cSldViewPr snapToGrid="0">
      <p:cViewPr varScale="1">
        <p:scale>
          <a:sx n="80" d="100"/>
          <a:sy n="80" d="100"/>
        </p:scale>
        <p:origin x="192" y="344"/>
      </p:cViewPr>
      <p:guideLst>
        <p:guide orient="horz" pos="2160"/>
        <p:guide pos="3840"/>
      </p:guideLst>
    </p:cSldViewPr>
  </p:slideViewPr>
  <p:outlineViewPr>
    <p:cViewPr>
      <p:scale>
        <a:sx n="33" d="100"/>
        <a:sy n="33" d="100"/>
      </p:scale>
      <p:origin x="0" y="-98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viewProps" Target="viewProps.xml"/><Relationship Id="rId21" Type="http://schemas.openxmlformats.org/officeDocument/2006/relationships/theme" Target="theme/theme1.xml"/><Relationship Id="rId22" Type="http://schemas.openxmlformats.org/officeDocument/2006/relationships/tableStyles" Target="tableStyles.xml"/><Relationship Id="rId23" Type="http://schemas.microsoft.com/office/2016/11/relationships/changesInfo" Target="changesInfos/changesInfo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notesMaster" Target="notesMasters/notesMaster1.xml"/><Relationship Id="rId19" Type="http://schemas.openxmlformats.org/officeDocument/2006/relationships/presProps" Target="presProp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anua Fourcade" userId="872daa55747113f5" providerId="LiveId" clId="{E0422006-24E5-4135-9044-A5D2DD4ABB40}"/>
    <pc:docChg chg="modSld">
      <pc:chgData name="Vanua Fourcade" userId="872daa55747113f5" providerId="LiveId" clId="{E0422006-24E5-4135-9044-A5D2DD4ABB40}" dt="2022-01-23T17:45:47.814" v="0" actId="255"/>
      <pc:docMkLst>
        <pc:docMk/>
      </pc:docMkLst>
      <pc:sldChg chg="modSp mod">
        <pc:chgData name="Vanua Fourcade" userId="872daa55747113f5" providerId="LiveId" clId="{E0422006-24E5-4135-9044-A5D2DD4ABB40}" dt="2022-01-23T17:45:47.814" v="0" actId="255"/>
        <pc:sldMkLst>
          <pc:docMk/>
          <pc:sldMk cId="2583639988" sldId="258"/>
        </pc:sldMkLst>
        <pc:spChg chg="mod">
          <ac:chgData name="Vanua Fourcade" userId="872daa55747113f5" providerId="LiveId" clId="{E0422006-24E5-4135-9044-A5D2DD4ABB40}" dt="2022-01-23T17:45:47.814" v="0" actId="255"/>
          <ac:spMkLst>
            <pc:docMk/>
            <pc:sldMk cId="2583639988" sldId="258"/>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7F3493-5742-4A28-B6BE-4CD9AEABE652}" type="datetimeFigureOut">
              <a:rPr lang="fr-FR" smtClean="0"/>
              <a:pPr/>
              <a:t>26/01/2022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A92474C-8E34-452F-86E7-A7BA5C901FBF}" type="slidenum">
              <a:rPr lang="fr-FR" smtClean="0"/>
              <a:pPr/>
              <a:t>‹#›</a:t>
            </a:fld>
            <a:endParaRPr lang="fr-FR"/>
          </a:p>
        </p:txBody>
      </p:sp>
    </p:spTree>
    <p:extLst>
      <p:ext uri="{BB962C8B-B14F-4D97-AF65-F5344CB8AC3E}">
        <p14:creationId xmlns:p14="http://schemas.microsoft.com/office/powerpoint/2010/main" val="16918190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7A92474C-8E34-452F-86E7-A7BA5C901FBF}" type="slidenum">
              <a:rPr lang="fr-FR" smtClean="0"/>
              <a:pPr/>
              <a:t>1</a:t>
            </a:fld>
            <a:endParaRPr lang="fr-FR"/>
          </a:p>
        </p:txBody>
      </p:sp>
    </p:spTree>
    <p:extLst>
      <p:ext uri="{BB962C8B-B14F-4D97-AF65-F5344CB8AC3E}">
        <p14:creationId xmlns:p14="http://schemas.microsoft.com/office/powerpoint/2010/main" val="11263794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7A92474C-8E34-452F-86E7-A7BA5C901FBF}" type="slidenum">
              <a:rPr lang="fr-FR" smtClean="0"/>
              <a:pPr/>
              <a:t>3</a:t>
            </a:fld>
            <a:endParaRPr lang="fr-FR"/>
          </a:p>
        </p:txBody>
      </p:sp>
    </p:spTree>
    <p:extLst>
      <p:ext uri="{BB962C8B-B14F-4D97-AF65-F5344CB8AC3E}">
        <p14:creationId xmlns:p14="http://schemas.microsoft.com/office/powerpoint/2010/main" val="9581348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7A92474C-8E34-452F-86E7-A7BA5C901FBF}" type="slidenum">
              <a:rPr lang="fr-FR" smtClean="0"/>
              <a:pPr/>
              <a:t>4</a:t>
            </a:fld>
            <a:endParaRPr lang="fr-FR"/>
          </a:p>
        </p:txBody>
      </p:sp>
    </p:spTree>
    <p:extLst>
      <p:ext uri="{BB962C8B-B14F-4D97-AF65-F5344CB8AC3E}">
        <p14:creationId xmlns:p14="http://schemas.microsoft.com/office/powerpoint/2010/main" val="3613215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fr-FR"/>
              <a:t>Modifiez le style du titre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lvl1pPr algn="l">
              <a:defRPr/>
            </a:lvl1pPr>
          </a:lstStyle>
          <a:p>
            <a:fld id="{AC46F09E-8CB9-4EA7-804D-E8817B426B98}" type="datetimeFigureOut">
              <a:rPr lang="fr-FR" smtClean="0"/>
              <a:pPr/>
              <a:t>26/01/2022</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CEBB8ABB-436E-4417-B7A7-324141999CD0}" type="slidenum">
              <a:rPr lang="fr-FR" smtClean="0"/>
              <a:pPr/>
              <a:t>‹#›</a:t>
            </a:fld>
            <a:endParaRPr lang="fr-FR"/>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04933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AC46F09E-8CB9-4EA7-804D-E8817B426B98}" type="datetimeFigureOut">
              <a:rPr lang="fr-FR" smtClean="0"/>
              <a:pPr/>
              <a:t>26/01/2022</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CEBB8ABB-436E-4417-B7A7-324141999CD0}" type="slidenum">
              <a:rPr lang="fr-FR" smtClean="0"/>
              <a:pPr/>
              <a:t>‹#›</a:t>
            </a:fld>
            <a:endParaRPr lang="fr-FR"/>
          </a:p>
        </p:txBody>
      </p:sp>
    </p:spTree>
    <p:extLst>
      <p:ext uri="{BB962C8B-B14F-4D97-AF65-F5344CB8AC3E}">
        <p14:creationId xmlns:p14="http://schemas.microsoft.com/office/powerpoint/2010/main" val="2835923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fr-FR"/>
              <a:t>Modifiez le style du titre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AC46F09E-8CB9-4EA7-804D-E8817B426B98}" type="datetimeFigureOut">
              <a:rPr lang="fr-FR" smtClean="0"/>
              <a:pPr/>
              <a:t>26/01/2022</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CEBB8ABB-436E-4417-B7A7-324141999CD0}" type="slidenum">
              <a:rPr lang="fr-FR" smtClean="0"/>
              <a:pPr/>
              <a:t>‹#›</a:t>
            </a:fld>
            <a:endParaRPr lang="fr-FR"/>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983315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fr-FR"/>
              <a:t>Modifiez le style du titre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AC46F09E-8CB9-4EA7-804D-E8817B426B98}" type="datetimeFigureOut">
              <a:rPr lang="fr-FR" smtClean="0"/>
              <a:pPr/>
              <a:t>26/01/2022</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CEBB8ABB-436E-4417-B7A7-324141999CD0}" type="slidenum">
              <a:rPr lang="fr-FR" smtClean="0"/>
              <a:pPr/>
              <a:t>‹#›</a:t>
            </a:fld>
            <a:endParaRPr lang="fr-FR"/>
          </a:p>
        </p:txBody>
      </p:sp>
    </p:spTree>
    <p:extLst>
      <p:ext uri="{BB962C8B-B14F-4D97-AF65-F5344CB8AC3E}">
        <p14:creationId xmlns:p14="http://schemas.microsoft.com/office/powerpoint/2010/main" val="32253831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a:t>Modifiez le style du titre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Content Placeholder 3"/>
          <p:cNvSpPr>
            <a:spLocks noGrp="1"/>
          </p:cNvSpPr>
          <p:nvPr>
            <p:ph sz="half" idx="2"/>
          </p:nvPr>
        </p:nvSpPr>
        <p:spPr>
          <a:xfrm>
            <a:off x="1024128" y="2967788"/>
            <a:ext cx="4754880" cy="3341572"/>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fr-FR"/>
              <a:t>Cliquez pour modifier les styles du texte du masque</a:t>
            </a:r>
          </a:p>
        </p:txBody>
      </p:sp>
      <p:sp>
        <p:nvSpPr>
          <p:cNvPr id="6" name="Content Placeholder 5"/>
          <p:cNvSpPr>
            <a:spLocks noGrp="1"/>
          </p:cNvSpPr>
          <p:nvPr>
            <p:ph sz="quarter" idx="4"/>
          </p:nvPr>
        </p:nvSpPr>
        <p:spPr>
          <a:xfrm>
            <a:off x="5990888" y="2967788"/>
            <a:ext cx="4754880" cy="3341572"/>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AC46F09E-8CB9-4EA7-804D-E8817B426B98}" type="datetimeFigureOut">
              <a:rPr lang="fr-FR" smtClean="0"/>
              <a:pPr/>
              <a:t>26/01/2022</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CEBB8ABB-436E-4417-B7A7-324141999CD0}" type="slidenum">
              <a:rPr lang="fr-FR" smtClean="0"/>
              <a:pPr/>
              <a:t>‹#›</a:t>
            </a:fld>
            <a:endParaRPr lang="fr-FR"/>
          </a:p>
        </p:txBody>
      </p:sp>
    </p:spTree>
    <p:extLst>
      <p:ext uri="{BB962C8B-B14F-4D97-AF65-F5344CB8AC3E}">
        <p14:creationId xmlns:p14="http://schemas.microsoft.com/office/powerpoint/2010/main" val="6166859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AC46F09E-8CB9-4EA7-804D-E8817B426B98}" type="datetimeFigureOut">
              <a:rPr lang="fr-FR" smtClean="0"/>
              <a:pPr/>
              <a:t>26/01/2022</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CEBB8ABB-436E-4417-B7A7-324141999CD0}" type="slidenum">
              <a:rPr lang="fr-FR" smtClean="0"/>
              <a:pPr/>
              <a:t>‹#›</a:t>
            </a:fld>
            <a:endParaRPr lang="fr-FR"/>
          </a:p>
        </p:txBody>
      </p:sp>
    </p:spTree>
    <p:extLst>
      <p:ext uri="{BB962C8B-B14F-4D97-AF65-F5344CB8AC3E}">
        <p14:creationId xmlns:p14="http://schemas.microsoft.com/office/powerpoint/2010/main" val="42886535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46F09E-8CB9-4EA7-804D-E8817B426B98}" type="datetimeFigureOut">
              <a:rPr lang="fr-FR" smtClean="0"/>
              <a:pPr/>
              <a:t>26/01/2022</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CEBB8ABB-436E-4417-B7A7-324141999CD0}" type="slidenum">
              <a:rPr lang="fr-FR" smtClean="0"/>
              <a:pPr/>
              <a:t>‹#›</a:t>
            </a:fld>
            <a:endParaRPr lang="fr-FR"/>
          </a:p>
        </p:txBody>
      </p:sp>
    </p:spTree>
    <p:extLst>
      <p:ext uri="{BB962C8B-B14F-4D97-AF65-F5344CB8AC3E}">
        <p14:creationId xmlns:p14="http://schemas.microsoft.com/office/powerpoint/2010/main" val="35591170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fr-FR"/>
              <a:t>Modifiez le style du titre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AC46F09E-8CB9-4EA7-804D-E8817B426B98}" type="datetimeFigureOut">
              <a:rPr lang="fr-FR" smtClean="0"/>
              <a:pPr/>
              <a:t>26/01/2022</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CEBB8ABB-436E-4417-B7A7-324141999CD0}" type="slidenum">
              <a:rPr lang="fr-FR" smtClean="0"/>
              <a:pPr/>
              <a:t>‹#›</a:t>
            </a:fld>
            <a:endParaRPr lang="fr-FR"/>
          </a:p>
        </p:txBody>
      </p:sp>
    </p:spTree>
    <p:extLst>
      <p:ext uri="{BB962C8B-B14F-4D97-AF65-F5344CB8AC3E}">
        <p14:creationId xmlns:p14="http://schemas.microsoft.com/office/powerpoint/2010/main" val="14418487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fr-FR"/>
              <a:t>Modifiez le style du titre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AC46F09E-8CB9-4EA7-804D-E8817B426B98}" type="datetimeFigureOut">
              <a:rPr lang="fr-FR" smtClean="0"/>
              <a:pPr/>
              <a:t>26/01/2022</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CEBB8ABB-436E-4417-B7A7-324141999CD0}" type="slidenum">
              <a:rPr lang="fr-FR" smtClean="0"/>
              <a:pPr/>
              <a:t>‹#›</a:t>
            </a:fld>
            <a:endParaRPr lang="fr-FR"/>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117006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AC46F09E-8CB9-4EA7-804D-E8817B426B98}" type="datetimeFigureOut">
              <a:rPr lang="fr-FR" smtClean="0"/>
              <a:pPr/>
              <a:t>26/01/2022</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CEBB8ABB-436E-4417-B7A7-324141999CD0}" type="slidenum">
              <a:rPr lang="fr-FR" smtClean="0"/>
              <a:pPr/>
              <a:t>‹#›</a:t>
            </a:fld>
            <a:endParaRPr lang="fr-FR"/>
          </a:p>
        </p:txBody>
      </p:sp>
    </p:spTree>
    <p:extLst>
      <p:ext uri="{BB962C8B-B14F-4D97-AF65-F5344CB8AC3E}">
        <p14:creationId xmlns:p14="http://schemas.microsoft.com/office/powerpoint/2010/main" val="3772540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fr-FR"/>
              <a:t>Modifiez le style du titre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AC46F09E-8CB9-4EA7-804D-E8817B426B98}" type="datetimeFigureOut">
              <a:rPr lang="fr-FR" smtClean="0"/>
              <a:pPr/>
              <a:t>26/01/2022</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CEBB8ABB-436E-4417-B7A7-324141999CD0}" type="slidenum">
              <a:rPr lang="fr-FR" smtClean="0"/>
              <a:pPr/>
              <a:t>‹#›</a:t>
            </a:fld>
            <a:endParaRPr lang="fr-FR"/>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9465055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AC46F09E-8CB9-4EA7-804D-E8817B426B98}" type="datetimeFigureOut">
              <a:rPr lang="fr-FR" smtClean="0"/>
              <a:pPr/>
              <a:t>26/01/2022</a:t>
            </a:fld>
            <a:endParaRPr lang="fr-FR"/>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fr-FR"/>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CEBB8ABB-436E-4417-B7A7-324141999CD0}" type="slidenum">
              <a:rPr lang="fr-FR" smtClean="0"/>
              <a:pPr/>
              <a:t>‹#›</a:t>
            </a:fld>
            <a:endParaRPr lang="fr-FR"/>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1241173"/>
      </p:ext>
    </p:extLst>
  </p:cSld>
  <p:clrMap bg1="lt1" tx1="dk1" bg2="lt2" tx2="dk2" accent1="accent1" accent2="accent2" accent3="accent3" accent4="accent4" accent5="accent5" accent6="accent6" hlink="hlink" folHlink="folHlink"/>
  <p:sldLayoutIdLst>
    <p:sldLayoutId id="2147483948" r:id="rId1"/>
    <p:sldLayoutId id="2147483949" r:id="rId2"/>
    <p:sldLayoutId id="2147483950" r:id="rId3"/>
    <p:sldLayoutId id="2147483951" r:id="rId4"/>
    <p:sldLayoutId id="2147483952" r:id="rId5"/>
    <p:sldLayoutId id="2147483953" r:id="rId6"/>
    <p:sldLayoutId id="2147483954" r:id="rId7"/>
    <p:sldLayoutId id="2147483955" r:id="rId8"/>
    <p:sldLayoutId id="2147483956" r:id="rId9"/>
    <p:sldLayoutId id="2147483957" r:id="rId10"/>
    <p:sldLayoutId id="2147483958"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tiff"/><Relationship Id="rId3" Type="http://schemas.openxmlformats.org/officeDocument/2006/relationships/image" Target="../media/image5.tif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6.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7.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4" Type="http://schemas.openxmlformats.org/officeDocument/2006/relationships/image" Target="../media/image10.png"/><Relationship Id="rId5" Type="http://schemas.openxmlformats.org/officeDocument/2006/relationships/image" Target="../media/image11.png"/><Relationship Id="rId6" Type="http://schemas.openxmlformats.org/officeDocument/2006/relationships/image" Target="../media/image12.png"/><Relationship Id="rId7" Type="http://schemas.openxmlformats.org/officeDocument/2006/relationships/image" Target="../media/image13.png"/><Relationship Id="rId8" Type="http://schemas.openxmlformats.org/officeDocument/2006/relationships/image" Target="../media/image14.png"/><Relationship Id="rId9" Type="http://schemas.openxmlformats.org/officeDocument/2006/relationships/image" Target="../media/image15.png"/><Relationship Id="rId10" Type="http://schemas.openxmlformats.org/officeDocument/2006/relationships/image" Target="../media/image16.png"/><Relationship Id="rId11" Type="http://schemas.openxmlformats.org/officeDocument/2006/relationships/image" Target="../media/image17.jpg"/><Relationship Id="rId1" Type="http://schemas.openxmlformats.org/officeDocument/2006/relationships/slideLayout" Target="../slideLayouts/slideLayout2.xml"/><Relationship Id="rId2" Type="http://schemas.openxmlformats.org/officeDocument/2006/relationships/image" Target="../media/image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jpg"/></Relationships>
</file>

<file path=ppt/slides/_rels/slide15.xml.rels><?xml version="1.0" encoding="UTF-8" standalone="yes"?>
<Relationships xmlns="http://schemas.openxmlformats.org/package/2006/relationships"><Relationship Id="rId3" Type="http://schemas.openxmlformats.org/officeDocument/2006/relationships/image" Target="../media/image19.emf"/><Relationship Id="rId4" Type="http://schemas.openxmlformats.org/officeDocument/2006/relationships/image" Target="../media/image3.tiff"/><Relationship Id="rId1" Type="http://schemas.openxmlformats.org/officeDocument/2006/relationships/slideLayout" Target="../slideLayouts/slideLayout2.xml"/><Relationship Id="rId2" Type="http://schemas.openxmlformats.org/officeDocument/2006/relationships/image" Target="NUL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0.jpeg"/><Relationship Id="rId3" Type="http://schemas.openxmlformats.org/officeDocument/2006/relationships/image" Target="../media/image3.tif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p:cNvSpPr>
            <a:spLocks noGrp="1"/>
          </p:cNvSpPr>
          <p:nvPr>
            <p:ph type="ctrTitle"/>
          </p:nvPr>
        </p:nvSpPr>
        <p:spPr/>
        <p:txBody>
          <a:bodyPr>
            <a:normAutofit fontScale="90000"/>
          </a:bodyPr>
          <a:lstStyle/>
          <a:p>
            <a:r>
              <a:rPr lang="fr-FR" dirty="0"/>
              <a:t>Master 2 </a:t>
            </a:r>
            <a:br>
              <a:rPr lang="fr-FR" dirty="0"/>
            </a:br>
            <a:r>
              <a:rPr lang="fr-FR" dirty="0"/>
              <a:t>Structures et Techniques Juridiques des affaires (STJA)</a:t>
            </a:r>
          </a:p>
        </p:txBody>
      </p:sp>
      <p:sp>
        <p:nvSpPr>
          <p:cNvPr id="3" name="Sous-titre 2"/>
          <p:cNvSpPr>
            <a:spLocks noGrp="1"/>
          </p:cNvSpPr>
          <p:nvPr>
            <p:ph type="subTitle" idx="1"/>
          </p:nvPr>
        </p:nvSpPr>
        <p:spPr>
          <a:xfrm>
            <a:off x="8543709" y="4960136"/>
            <a:ext cx="3231196" cy="895231"/>
          </a:xfrm>
        </p:spPr>
        <p:txBody>
          <a:bodyPr>
            <a:normAutofit fontScale="92500" lnSpcReduction="10000"/>
          </a:bodyPr>
          <a:lstStyle/>
          <a:p>
            <a:r>
              <a:rPr lang="fr-FR" b="1" u="sng" dirty="0"/>
              <a:t>Sous la direction de</a:t>
            </a:r>
          </a:p>
          <a:p>
            <a:r>
              <a:rPr lang="fr-FR" b="1" u="sng" dirty="0"/>
              <a:t>Nadège REBOUL-MAUPIN</a:t>
            </a:r>
          </a:p>
          <a:p>
            <a:r>
              <a:rPr lang="fr-FR" b="1" u="sng" dirty="0"/>
              <a:t>Laurent GODON</a:t>
            </a:r>
          </a:p>
          <a:p>
            <a:endParaRPr lang="fr-FR" dirty="0"/>
          </a:p>
        </p:txBody>
      </p:sp>
      <p:pic>
        <p:nvPicPr>
          <p:cNvPr id="4" name="Image 3" descr="../../logo_uvsq.png"/>
          <p:cNvPicPr/>
          <p:nvPr/>
        </p:nvPicPr>
        <p:blipFill>
          <a:blip r:embed="rId3">
            <a:extLst>
              <a:ext uri="{28A0092B-C50C-407E-A947-70E740481C1C}">
                <a14:useLocalDpi xmlns:a14="http://schemas.microsoft.com/office/drawing/2010/main" val="0"/>
              </a:ext>
            </a:extLst>
          </a:blip>
          <a:srcRect/>
          <a:stretch>
            <a:fillRect/>
          </a:stretch>
        </p:blipFill>
        <p:spPr bwMode="auto">
          <a:xfrm>
            <a:off x="8681060" y="5983705"/>
            <a:ext cx="1738896" cy="720913"/>
          </a:xfrm>
          <a:prstGeom prst="rect">
            <a:avLst/>
          </a:prstGeom>
          <a:noFill/>
          <a:ln>
            <a:noFill/>
          </a:ln>
        </p:spPr>
      </p:pic>
      <p:pic>
        <p:nvPicPr>
          <p:cNvPr id="6" name="Espace réservé du contenu 3"/>
          <p:cNvPicPr>
            <a:picLocks noChangeAspect="1"/>
          </p:cNvPicPr>
          <p:nvPr/>
        </p:nvPicPr>
        <p:blipFill>
          <a:blip r:embed="rId4"/>
          <a:stretch>
            <a:fillRect/>
          </a:stretch>
        </p:blipFill>
        <p:spPr>
          <a:xfrm>
            <a:off x="10734064" y="5550568"/>
            <a:ext cx="1354949" cy="1154050"/>
          </a:xfrm>
          <a:prstGeom prst="rect">
            <a:avLst/>
          </a:prstGeom>
        </p:spPr>
      </p:pic>
    </p:spTree>
    <p:extLst>
      <p:ext uri="{BB962C8B-B14F-4D97-AF65-F5344CB8AC3E}">
        <p14:creationId xmlns:p14="http://schemas.microsoft.com/office/powerpoint/2010/main" val="34915096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46707" y="714157"/>
            <a:ext cx="9720072" cy="1499616"/>
          </a:xfrm>
        </p:spPr>
        <p:txBody>
          <a:bodyPr/>
          <a:lstStyle/>
          <a:p>
            <a:r>
              <a:rPr lang="fr-FR" dirty="0"/>
              <a:t>Classement </a:t>
            </a:r>
            <a:r>
              <a:rPr lang="fr-FR" dirty="0" err="1"/>
              <a:t>Eduniversal</a:t>
            </a:r>
            <a:endParaRPr lang="fr-FR" dirty="0"/>
          </a:p>
        </p:txBody>
      </p:sp>
      <p:pic>
        <p:nvPicPr>
          <p:cNvPr id="4" name="Espace réservé du contenu 3"/>
          <p:cNvPicPr>
            <a:picLocks noGrp="1" noChangeAspect="1"/>
          </p:cNvPicPr>
          <p:nvPr>
            <p:ph idx="1"/>
          </p:nvPr>
        </p:nvPicPr>
        <p:blipFill>
          <a:blip r:embed="rId2"/>
          <a:stretch>
            <a:fillRect/>
          </a:stretch>
        </p:blipFill>
        <p:spPr>
          <a:xfrm>
            <a:off x="7929563" y="-121216"/>
            <a:ext cx="3844093" cy="3701028"/>
          </a:xfrm>
          <a:prstGeom prst="rect">
            <a:avLst/>
          </a:prstGeom>
        </p:spPr>
      </p:pic>
      <p:pic>
        <p:nvPicPr>
          <p:cNvPr id="7" name="Image 6"/>
          <p:cNvPicPr>
            <a:picLocks noChangeAspect="1"/>
          </p:cNvPicPr>
          <p:nvPr/>
        </p:nvPicPr>
        <p:blipFill>
          <a:blip r:embed="rId3"/>
          <a:stretch>
            <a:fillRect/>
          </a:stretch>
        </p:blipFill>
        <p:spPr>
          <a:xfrm>
            <a:off x="1024129" y="3049146"/>
            <a:ext cx="7905559" cy="3266737"/>
          </a:xfrm>
          <a:prstGeom prst="rect">
            <a:avLst/>
          </a:prstGeom>
        </p:spPr>
      </p:pic>
    </p:spTree>
    <p:extLst>
      <p:ext uri="{BB962C8B-B14F-4D97-AF65-F5344CB8AC3E}">
        <p14:creationId xmlns:p14="http://schemas.microsoft.com/office/powerpoint/2010/main" val="9941131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3000"/>
            <a:lum/>
          </a:blip>
          <a:srcRect/>
          <a:stretch>
            <a:fillRect/>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E6123E05-1482-491E-8038-4618640C6344}"/>
              </a:ext>
            </a:extLst>
          </p:cNvPr>
          <p:cNvSpPr/>
          <p:nvPr/>
        </p:nvSpPr>
        <p:spPr>
          <a:xfrm>
            <a:off x="-36281" y="0"/>
            <a:ext cx="12192000" cy="6858000"/>
          </a:xfrm>
          <a:prstGeom prst="rect">
            <a:avLst/>
          </a:prstGeom>
          <a:solidFill>
            <a:schemeClr val="accent1">
              <a:alpha val="1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 xmlns:a16="http://schemas.microsoft.com/office/drawing/2014/main" id="{A6A63C3C-99F0-415B-A467-4314A41771A0}"/>
              </a:ext>
            </a:extLst>
          </p:cNvPr>
          <p:cNvSpPr>
            <a:spLocks noGrp="1"/>
          </p:cNvSpPr>
          <p:nvPr>
            <p:ph type="title"/>
          </p:nvPr>
        </p:nvSpPr>
        <p:spPr>
          <a:xfrm>
            <a:off x="1024129" y="583274"/>
            <a:ext cx="9720072" cy="1499616"/>
          </a:xfrm>
        </p:spPr>
        <p:txBody>
          <a:bodyPr>
            <a:normAutofit/>
          </a:bodyPr>
          <a:lstStyle/>
          <a:p>
            <a:r>
              <a:rPr lang="fr-FR" dirty="0"/>
              <a:t>Enseignements Fondamentaux</a:t>
            </a:r>
          </a:p>
        </p:txBody>
      </p:sp>
      <p:sp>
        <p:nvSpPr>
          <p:cNvPr id="3" name="Espace réservé du contenu 2">
            <a:extLst>
              <a:ext uri="{FF2B5EF4-FFF2-40B4-BE49-F238E27FC236}">
                <a16:creationId xmlns="" xmlns:a16="http://schemas.microsoft.com/office/drawing/2014/main" id="{8E8C4383-01E1-41F9-B6BD-2F476BA77534}"/>
              </a:ext>
            </a:extLst>
          </p:cNvPr>
          <p:cNvSpPr>
            <a:spLocks noGrp="1"/>
          </p:cNvSpPr>
          <p:nvPr>
            <p:ph idx="1"/>
          </p:nvPr>
        </p:nvSpPr>
        <p:spPr>
          <a:xfrm>
            <a:off x="678094" y="2286000"/>
            <a:ext cx="10066107" cy="4023360"/>
          </a:xfrm>
        </p:spPr>
        <p:txBody>
          <a:bodyPr>
            <a:normAutofit/>
          </a:bodyPr>
          <a:lstStyle/>
          <a:p>
            <a:pPr marL="0" indent="0">
              <a:buNone/>
            </a:pPr>
            <a:r>
              <a:rPr lang="fr-FR" sz="2800" b="1" u="sng" dirty="0">
                <a:solidFill>
                  <a:schemeClr val="tx1">
                    <a:lumMod val="95000"/>
                    <a:lumOff val="5000"/>
                  </a:schemeClr>
                </a:solidFill>
              </a:rPr>
              <a:t>Structures et financement des entreprises</a:t>
            </a:r>
            <a:r>
              <a:rPr lang="fr-FR" sz="2800" b="1" dirty="0">
                <a:solidFill>
                  <a:schemeClr val="tx1">
                    <a:lumMod val="95000"/>
                    <a:lumOff val="5000"/>
                  </a:schemeClr>
                </a:solidFill>
              </a:rPr>
              <a:t> : 110H</a:t>
            </a:r>
          </a:p>
          <a:p>
            <a:pPr>
              <a:buFont typeface="Wingdings" panose="05000000000000000000" pitchFamily="2" charset="2"/>
              <a:buChar char="Ø"/>
            </a:pPr>
            <a:r>
              <a:rPr lang="fr-FR" sz="2800" dirty="0">
                <a:solidFill>
                  <a:schemeClr val="tx1">
                    <a:lumMod val="95000"/>
                    <a:lumOff val="5000"/>
                  </a:schemeClr>
                </a:solidFill>
                <a:ea typeface="+mj-ea"/>
                <a:cs typeface="+mj-cs"/>
              </a:rPr>
              <a:t>Droit des sociétés</a:t>
            </a:r>
          </a:p>
          <a:p>
            <a:pPr lvl="4">
              <a:buFont typeface="Arial" panose="020B0604020202020204" pitchFamily="34" charset="0"/>
              <a:buChar char="•"/>
            </a:pPr>
            <a:r>
              <a:rPr lang="fr-FR" sz="2000" dirty="0">
                <a:solidFill>
                  <a:schemeClr val="tx1">
                    <a:lumMod val="95000"/>
                    <a:lumOff val="5000"/>
                  </a:schemeClr>
                </a:solidFill>
                <a:ea typeface="+mj-ea"/>
                <a:cs typeface="+mj-cs"/>
              </a:rPr>
              <a:t>M. Laurent GODON, Professeur de droit privé </a:t>
            </a:r>
          </a:p>
          <a:p>
            <a:pPr lvl="4">
              <a:buFont typeface="Arial" panose="020B0604020202020204" pitchFamily="34" charset="0"/>
              <a:buChar char="•"/>
            </a:pPr>
            <a:r>
              <a:rPr lang="fr-FR" sz="2000" dirty="0">
                <a:solidFill>
                  <a:schemeClr val="tx1">
                    <a:lumMod val="95000"/>
                    <a:lumOff val="5000"/>
                  </a:schemeClr>
                </a:solidFill>
                <a:ea typeface="+mj-ea"/>
                <a:cs typeface="+mj-cs"/>
              </a:rPr>
              <a:t>M. Alexis CONSTANTIN, </a:t>
            </a:r>
            <a:r>
              <a:rPr lang="fr-FR" sz="2000" dirty="0">
                <a:solidFill>
                  <a:schemeClr val="tx1">
                    <a:lumMod val="95000"/>
                    <a:lumOff val="5000"/>
                  </a:schemeClr>
                </a:solidFill>
              </a:rPr>
              <a:t>Professeur de droit privé </a:t>
            </a:r>
            <a:endParaRPr lang="fr-FR" sz="2000" dirty="0">
              <a:solidFill>
                <a:schemeClr val="tx1">
                  <a:lumMod val="95000"/>
                  <a:lumOff val="5000"/>
                </a:schemeClr>
              </a:solidFill>
              <a:ea typeface="+mj-ea"/>
              <a:cs typeface="+mj-cs"/>
            </a:endParaRPr>
          </a:p>
          <a:p>
            <a:pPr marL="640080" lvl="4" indent="0">
              <a:buNone/>
            </a:pPr>
            <a:endParaRPr lang="fr-FR" sz="2000" dirty="0">
              <a:solidFill>
                <a:schemeClr val="tx1">
                  <a:lumMod val="95000"/>
                  <a:lumOff val="5000"/>
                </a:schemeClr>
              </a:solidFill>
              <a:ea typeface="+mj-ea"/>
              <a:cs typeface="+mj-cs"/>
            </a:endParaRPr>
          </a:p>
          <a:p>
            <a:pPr>
              <a:buFont typeface="Wingdings" panose="05000000000000000000" pitchFamily="2" charset="2"/>
              <a:buChar char="Ø"/>
            </a:pPr>
            <a:r>
              <a:rPr lang="fr-FR" sz="2800" dirty="0">
                <a:solidFill>
                  <a:schemeClr val="tx1">
                    <a:lumMod val="95000"/>
                    <a:lumOff val="5000"/>
                  </a:schemeClr>
                </a:solidFill>
                <a:ea typeface="+mj-ea"/>
                <a:cs typeface="+mj-cs"/>
              </a:rPr>
              <a:t>Droit des marchés financiers </a:t>
            </a:r>
          </a:p>
          <a:p>
            <a:pPr lvl="4">
              <a:buFont typeface="Arial" panose="020B0604020202020204" pitchFamily="34" charset="0"/>
              <a:buChar char="•"/>
            </a:pPr>
            <a:r>
              <a:rPr lang="fr-FR" sz="2000" dirty="0">
                <a:solidFill>
                  <a:schemeClr val="tx1">
                    <a:lumMod val="95000"/>
                    <a:lumOff val="5000"/>
                  </a:schemeClr>
                </a:solidFill>
                <a:ea typeface="+mj-ea"/>
                <a:cs typeface="+mj-cs"/>
              </a:rPr>
              <a:t>Mme Camille BERTHET, Juriste Société Générale, Doctorante</a:t>
            </a:r>
          </a:p>
          <a:p>
            <a:pPr>
              <a:buFont typeface="Wingdings" panose="05000000000000000000" pitchFamily="2" charset="2"/>
              <a:buChar char="Ø"/>
            </a:pPr>
            <a:r>
              <a:rPr lang="fr-FR" sz="2800" dirty="0">
                <a:solidFill>
                  <a:schemeClr val="tx1">
                    <a:lumMod val="95000"/>
                    <a:lumOff val="5000"/>
                  </a:schemeClr>
                </a:solidFill>
                <a:ea typeface="+mj-ea"/>
                <a:cs typeface="+mj-cs"/>
              </a:rPr>
              <a:t>Analyse financière et comptabilité</a:t>
            </a:r>
          </a:p>
          <a:p>
            <a:pPr lvl="4">
              <a:buFont typeface="Arial" panose="020B0604020202020204" pitchFamily="34" charset="0"/>
              <a:buChar char="•"/>
            </a:pPr>
            <a:r>
              <a:rPr lang="fr-FR" sz="2000" dirty="0">
                <a:solidFill>
                  <a:schemeClr val="tx1">
                    <a:lumMod val="95000"/>
                    <a:lumOff val="5000"/>
                  </a:schemeClr>
                </a:solidFill>
                <a:ea typeface="+mj-ea"/>
                <a:cs typeface="+mj-cs"/>
              </a:rPr>
              <a:t>M. Pascal  GOUNON, Avocat associé </a:t>
            </a:r>
            <a:r>
              <a:rPr lang="fr-FR" sz="2000" dirty="0" err="1"/>
              <a:t>Pricewaterhousecoopers</a:t>
            </a:r>
            <a:endParaRPr lang="fr-FR" sz="2000" dirty="0">
              <a:solidFill>
                <a:schemeClr val="tx1">
                  <a:lumMod val="95000"/>
                  <a:lumOff val="5000"/>
                </a:schemeClr>
              </a:solidFill>
            </a:endParaRPr>
          </a:p>
        </p:txBody>
      </p:sp>
    </p:spTree>
    <p:extLst>
      <p:ext uri="{BB962C8B-B14F-4D97-AF65-F5344CB8AC3E}">
        <p14:creationId xmlns:p14="http://schemas.microsoft.com/office/powerpoint/2010/main" val="7408912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7000"/>
            <a:lum/>
          </a:blip>
          <a:srcRect/>
          <a:stretch>
            <a:fillRect t="-9000" b="-9000"/>
          </a:stretch>
        </a:blip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 xmlns:a16="http://schemas.microsoft.com/office/drawing/2014/main" id="{A44CF9EF-21B2-4838-92F1-D4CFA20C107E}"/>
              </a:ext>
            </a:extLst>
          </p:cNvPr>
          <p:cNvSpPr/>
          <p:nvPr/>
        </p:nvSpPr>
        <p:spPr>
          <a:xfrm>
            <a:off x="0" y="0"/>
            <a:ext cx="12192000" cy="6858000"/>
          </a:xfrm>
          <a:prstGeom prst="rect">
            <a:avLst/>
          </a:prstGeom>
          <a:solidFill>
            <a:schemeClr val="accent1">
              <a:alpha val="1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p:cNvSpPr>
            <a:spLocks noGrp="1"/>
          </p:cNvSpPr>
          <p:nvPr>
            <p:ph type="title"/>
          </p:nvPr>
        </p:nvSpPr>
        <p:spPr/>
        <p:txBody>
          <a:bodyPr/>
          <a:lstStyle/>
          <a:p>
            <a:r>
              <a:rPr lang="fr-FR" dirty="0"/>
              <a:t>Enseignements Fondamentaux : </a:t>
            </a:r>
          </a:p>
        </p:txBody>
      </p:sp>
      <p:sp>
        <p:nvSpPr>
          <p:cNvPr id="3" name="Espace réservé du contenu 2"/>
          <p:cNvSpPr>
            <a:spLocks noGrp="1"/>
          </p:cNvSpPr>
          <p:nvPr>
            <p:ph idx="1"/>
          </p:nvPr>
        </p:nvSpPr>
        <p:spPr>
          <a:xfrm>
            <a:off x="735458" y="2008805"/>
            <a:ext cx="10515600" cy="4507992"/>
          </a:xfrm>
        </p:spPr>
        <p:txBody>
          <a:bodyPr>
            <a:noAutofit/>
          </a:bodyPr>
          <a:lstStyle/>
          <a:p>
            <a:r>
              <a:rPr lang="fr-FR" sz="2800" b="1" u="sng" dirty="0"/>
              <a:t>Techniques contractuelles </a:t>
            </a:r>
            <a:r>
              <a:rPr lang="fr-FR" sz="2800" b="1" dirty="0"/>
              <a:t>: 70H</a:t>
            </a:r>
            <a:endParaRPr lang="fr-FR" sz="2800" b="1" u="sng" dirty="0"/>
          </a:p>
          <a:p>
            <a:pPr>
              <a:buFont typeface="Wingdings" panose="05000000000000000000" pitchFamily="2" charset="2"/>
              <a:buChar char="Ø"/>
            </a:pPr>
            <a:r>
              <a:rPr lang="fr-FR" sz="2000" dirty="0"/>
              <a:t> Droit des Contrats Approfondi</a:t>
            </a:r>
          </a:p>
          <a:p>
            <a:pPr lvl="6">
              <a:buFont typeface="Arial" panose="020B0604020202020204" pitchFamily="34" charset="0"/>
              <a:buChar char="•"/>
            </a:pPr>
            <a:r>
              <a:rPr lang="fr-FR" sz="2000" dirty="0"/>
              <a:t>Mme Victoire LASBORDES DE VIRVILLE, Maître de conférences de droit privé, HDR</a:t>
            </a:r>
          </a:p>
          <a:p>
            <a:pPr>
              <a:buFont typeface="Wingdings" panose="05000000000000000000" pitchFamily="2" charset="2"/>
              <a:buChar char="Ø"/>
            </a:pPr>
            <a:r>
              <a:rPr lang="fr-FR" sz="2000" dirty="0"/>
              <a:t>Droit de la Distribution/ Atelier de Franchise </a:t>
            </a:r>
          </a:p>
          <a:p>
            <a:pPr lvl="6">
              <a:buFont typeface="Arial" panose="020B0604020202020204" pitchFamily="34" charset="0"/>
              <a:buChar char="•"/>
            </a:pPr>
            <a:r>
              <a:rPr lang="fr-FR" sz="2000" dirty="0"/>
              <a:t>Mme Nadège REBOUL-MAUPIN, Maître de conférences de droit privé, HDR</a:t>
            </a:r>
          </a:p>
          <a:p>
            <a:pPr>
              <a:buFont typeface="Wingdings" panose="05000000000000000000" pitchFamily="2" charset="2"/>
              <a:buChar char="Ø"/>
            </a:pPr>
            <a:r>
              <a:rPr lang="fr-FR" sz="2000" dirty="0"/>
              <a:t>Analyse de contrats internationaux</a:t>
            </a:r>
          </a:p>
          <a:p>
            <a:pPr lvl="6" algn="just">
              <a:buFont typeface="Arial" panose="020B0604020202020204" pitchFamily="34" charset="0"/>
              <a:buChar char="•"/>
            </a:pPr>
            <a:r>
              <a:rPr lang="fr-FR" sz="2000" dirty="0"/>
              <a:t> Mme Francine AGAMENONNE-GÉRARD, Responsable juridique </a:t>
            </a:r>
            <a:r>
              <a:rPr lang="fr-FR" sz="2000" dirty="0" err="1"/>
              <a:t>Corporate</a:t>
            </a:r>
            <a:r>
              <a:rPr lang="fr-FR" sz="2000" dirty="0"/>
              <a:t>, Immobilier, Assurances et GDA, </a:t>
            </a:r>
            <a:r>
              <a:rPr lang="fr-FR" sz="2000" i="1" dirty="0"/>
              <a:t>Head of Legal</a:t>
            </a:r>
            <a:r>
              <a:rPr lang="fr-FR" sz="2000" dirty="0"/>
              <a:t>, SAFRAN Aircraft Engines</a:t>
            </a:r>
          </a:p>
          <a:p>
            <a:pPr>
              <a:buFont typeface="Wingdings" panose="05000000000000000000" pitchFamily="2" charset="2"/>
              <a:buChar char="Ø"/>
            </a:pPr>
            <a:r>
              <a:rPr lang="fr-FR" sz="2000" dirty="0"/>
              <a:t>Module rédactionnel : Clausier en contrats d’affaires ; contrats de distribution et contrats de consommation </a:t>
            </a:r>
          </a:p>
          <a:p>
            <a:pPr lvl="6">
              <a:buFont typeface="Arial" panose="020B0604020202020204" pitchFamily="34" charset="0"/>
              <a:buChar char="•"/>
            </a:pPr>
            <a:r>
              <a:rPr lang="fr-FR" sz="2000" dirty="0"/>
              <a:t>Mme Natacha SAUPHANOR-BROUILLAUD, </a:t>
            </a:r>
            <a:r>
              <a:rPr lang="fr-FR" sz="2000" dirty="0">
                <a:solidFill>
                  <a:schemeClr val="tx1">
                    <a:lumMod val="95000"/>
                    <a:lumOff val="5000"/>
                  </a:schemeClr>
                </a:solidFill>
              </a:rPr>
              <a:t>Professeur de droit privé </a:t>
            </a:r>
          </a:p>
          <a:p>
            <a:pPr lvl="6">
              <a:buFont typeface="Arial" panose="020B0604020202020204" pitchFamily="34" charset="0"/>
              <a:buChar char="•"/>
            </a:pPr>
            <a:endParaRPr lang="fr-FR" sz="2000" dirty="0"/>
          </a:p>
        </p:txBody>
      </p:sp>
    </p:spTree>
    <p:extLst>
      <p:ext uri="{BB962C8B-B14F-4D97-AF65-F5344CB8AC3E}">
        <p14:creationId xmlns:p14="http://schemas.microsoft.com/office/powerpoint/2010/main" val="25836399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F6CD63F0-6A99-42CB-AC2C-93C594F9C3BC}"/>
              </a:ext>
            </a:extLst>
          </p:cNvPr>
          <p:cNvSpPr/>
          <p:nvPr/>
        </p:nvSpPr>
        <p:spPr>
          <a:xfrm>
            <a:off x="0" y="0"/>
            <a:ext cx="12192000" cy="6858000"/>
          </a:xfrm>
          <a:prstGeom prst="rect">
            <a:avLst/>
          </a:prstGeom>
          <a:solidFill>
            <a:schemeClr val="accent1">
              <a:alpha val="1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 xmlns:a16="http://schemas.microsoft.com/office/drawing/2014/main" id="{DB2BA09E-8CCE-4AE2-8A43-5FAFF42C0E53}"/>
              </a:ext>
            </a:extLst>
          </p:cNvPr>
          <p:cNvSpPr>
            <a:spLocks noGrp="1"/>
          </p:cNvSpPr>
          <p:nvPr>
            <p:ph type="title"/>
          </p:nvPr>
        </p:nvSpPr>
        <p:spPr/>
        <p:txBody>
          <a:bodyPr/>
          <a:lstStyle/>
          <a:p>
            <a:r>
              <a:rPr lang="fr-FR" dirty="0"/>
              <a:t>Enseignements fondamentaux</a:t>
            </a:r>
          </a:p>
        </p:txBody>
      </p:sp>
      <p:sp>
        <p:nvSpPr>
          <p:cNvPr id="3" name="Espace réservé du contenu 2">
            <a:extLst>
              <a:ext uri="{FF2B5EF4-FFF2-40B4-BE49-F238E27FC236}">
                <a16:creationId xmlns="" xmlns:a16="http://schemas.microsoft.com/office/drawing/2014/main" id="{0108C505-C088-49DB-A2EE-6FAE984B87E6}"/>
              </a:ext>
            </a:extLst>
          </p:cNvPr>
          <p:cNvSpPr>
            <a:spLocks noGrp="1"/>
          </p:cNvSpPr>
          <p:nvPr>
            <p:ph idx="1"/>
          </p:nvPr>
        </p:nvSpPr>
        <p:spPr/>
        <p:txBody>
          <a:bodyPr/>
          <a:lstStyle/>
          <a:p>
            <a:r>
              <a:rPr lang="fr-FR" sz="2800" b="1" u="sng" dirty="0"/>
              <a:t>Fiscalité des affaires : 40H </a:t>
            </a:r>
          </a:p>
          <a:p>
            <a:endParaRPr lang="fr-FR" sz="2800" b="1" u="sng" dirty="0"/>
          </a:p>
          <a:p>
            <a:pPr lvl="7"/>
            <a:r>
              <a:rPr lang="fr-FR" sz="2000" dirty="0"/>
              <a:t>M. Adrien JELIC, Directeur général, AGENIUM</a:t>
            </a:r>
          </a:p>
          <a:p>
            <a:pPr lvl="7"/>
            <a:endParaRPr lang="fr-FR" sz="2000" dirty="0"/>
          </a:p>
          <a:p>
            <a:pPr lvl="7"/>
            <a:r>
              <a:rPr lang="fr-FR" sz="2000" dirty="0"/>
              <a:t>M.  Emmanuel CRUVELIER, Responsable juridique et fiscal, Fiscaliste scientifique et Enseignant, Equinoxe</a:t>
            </a:r>
          </a:p>
          <a:p>
            <a:pPr lvl="7"/>
            <a:endParaRPr lang="fr-FR" sz="2000" dirty="0"/>
          </a:p>
          <a:p>
            <a:pPr lvl="7"/>
            <a:r>
              <a:rPr lang="fr-FR" sz="2000" dirty="0"/>
              <a:t>M. Olivier DUMON, Cabinet FEUGAS Avocat</a:t>
            </a:r>
            <a:endParaRPr lang="fr-FR" dirty="0"/>
          </a:p>
        </p:txBody>
      </p:sp>
    </p:spTree>
    <p:extLst>
      <p:ext uri="{BB962C8B-B14F-4D97-AF65-F5344CB8AC3E}">
        <p14:creationId xmlns:p14="http://schemas.microsoft.com/office/powerpoint/2010/main" val="18590036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3000"/>
            <a:lum/>
          </a:blip>
          <a:srcRect/>
          <a:stretch>
            <a:fillRect t="-9000" b="-9000"/>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436FB5F6-9A82-4D26-BC06-DF7916957EFC}"/>
              </a:ext>
            </a:extLst>
          </p:cNvPr>
          <p:cNvSpPr/>
          <p:nvPr/>
        </p:nvSpPr>
        <p:spPr>
          <a:xfrm>
            <a:off x="0" y="0"/>
            <a:ext cx="12192000" cy="6858000"/>
          </a:xfrm>
          <a:prstGeom prst="rect">
            <a:avLst/>
          </a:prstGeom>
          <a:solidFill>
            <a:schemeClr val="accent1">
              <a:alpha val="1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2" name="Titre 1"/>
          <p:cNvSpPr>
            <a:spLocks noGrp="1"/>
          </p:cNvSpPr>
          <p:nvPr>
            <p:ph type="title"/>
          </p:nvPr>
        </p:nvSpPr>
        <p:spPr>
          <a:xfrm>
            <a:off x="1024128" y="549873"/>
            <a:ext cx="9720072" cy="1499616"/>
          </a:xfrm>
        </p:spPr>
        <p:txBody>
          <a:bodyPr>
            <a:normAutofit/>
          </a:bodyPr>
          <a:lstStyle/>
          <a:p>
            <a:r>
              <a:rPr lang="fr-FR" dirty="0"/>
              <a:t>Enseignements spécialisés complémentaires </a:t>
            </a:r>
          </a:p>
        </p:txBody>
      </p:sp>
      <p:sp>
        <p:nvSpPr>
          <p:cNvPr id="3" name="Espace réservé du contenu 2"/>
          <p:cNvSpPr>
            <a:spLocks noGrp="1"/>
          </p:cNvSpPr>
          <p:nvPr>
            <p:ph idx="1"/>
          </p:nvPr>
        </p:nvSpPr>
        <p:spPr>
          <a:xfrm>
            <a:off x="544530" y="2049489"/>
            <a:ext cx="10921430" cy="4577342"/>
          </a:xfrm>
        </p:spPr>
        <p:txBody>
          <a:bodyPr>
            <a:normAutofit lnSpcReduction="10000"/>
          </a:bodyPr>
          <a:lstStyle/>
          <a:p>
            <a:pPr>
              <a:buFont typeface="Wingdings" panose="05000000000000000000" pitchFamily="2" charset="2"/>
              <a:buChar char="Ø"/>
            </a:pPr>
            <a:r>
              <a:rPr lang="fr-FR" sz="2800" b="1" dirty="0"/>
              <a:t>Restructuration, prévention et traitement des difficultés </a:t>
            </a:r>
          </a:p>
          <a:p>
            <a:pPr lvl="6">
              <a:buFont typeface="Arial" panose="020B0604020202020204" pitchFamily="34" charset="0"/>
              <a:buChar char="•"/>
            </a:pPr>
            <a:r>
              <a:rPr lang="fr-FR" sz="2200" dirty="0"/>
              <a:t>Mme Pauline MARTINET, Collaboratrice Etude d’Administrateur judiciaire (CBF Associés)</a:t>
            </a:r>
          </a:p>
          <a:p>
            <a:pPr lvl="6">
              <a:buFont typeface="Arial" panose="020B0604020202020204" pitchFamily="34" charset="0"/>
              <a:buChar char="•"/>
            </a:pPr>
            <a:r>
              <a:rPr lang="fr-FR" sz="2200" dirty="0"/>
              <a:t>M. Ivan CORVAISIER, Avocat, Cabinet CORVAISIER AVOCATS</a:t>
            </a:r>
          </a:p>
          <a:p>
            <a:pPr marL="923544" lvl="6" indent="0">
              <a:buNone/>
            </a:pPr>
            <a:endParaRPr lang="fr-FR" sz="2200" dirty="0"/>
          </a:p>
          <a:p>
            <a:pPr>
              <a:buFont typeface="Wingdings" panose="05000000000000000000" pitchFamily="2" charset="2"/>
              <a:buChar char="Ø"/>
            </a:pPr>
            <a:r>
              <a:rPr lang="fr-FR" sz="2800" b="1" dirty="0"/>
              <a:t>Droit social </a:t>
            </a:r>
          </a:p>
          <a:p>
            <a:pPr lvl="6">
              <a:buFont typeface="Arial" panose="020B0604020202020204" pitchFamily="34" charset="0"/>
              <a:buChar char="•"/>
            </a:pPr>
            <a:r>
              <a:rPr lang="fr-FR" sz="2000" dirty="0"/>
              <a:t>M. </a:t>
            </a:r>
            <a:r>
              <a:rPr lang="fr-FR" sz="2000" dirty="0" err="1"/>
              <a:t>Rodolph</a:t>
            </a:r>
            <a:r>
              <a:rPr lang="fr-FR" sz="2000" dirty="0"/>
              <a:t> MENEUX, Avocat associé, Cabinet FIDAL (responsable pôle social Master2)</a:t>
            </a:r>
          </a:p>
          <a:p>
            <a:pPr lvl="6">
              <a:buFont typeface="Arial" panose="020B0604020202020204" pitchFamily="34" charset="0"/>
              <a:buChar char="•"/>
            </a:pPr>
            <a:r>
              <a:rPr lang="fr-FR" sz="2000" dirty="0"/>
              <a:t>M. Grégoire BLIN, Avocat associé, Cabinet FIDAL </a:t>
            </a:r>
          </a:p>
          <a:p>
            <a:pPr lvl="6">
              <a:buFont typeface="Arial" panose="020B0604020202020204" pitchFamily="34" charset="0"/>
              <a:buChar char="•"/>
            </a:pPr>
            <a:r>
              <a:rPr lang="fr-FR" sz="2000" dirty="0"/>
              <a:t>Mme Stéphanie de Luca, Avocat d’affaires, Responsable de mission, Cabinet FIDAL</a:t>
            </a:r>
          </a:p>
          <a:p>
            <a:pPr>
              <a:buFont typeface="Wingdings" panose="05000000000000000000" pitchFamily="2" charset="2"/>
              <a:buChar char="Ø"/>
            </a:pPr>
            <a:r>
              <a:rPr lang="fr-FR" sz="2800" b="1" dirty="0"/>
              <a:t>Droit du numérique </a:t>
            </a:r>
          </a:p>
          <a:p>
            <a:pPr lvl="6">
              <a:buFont typeface="Arial" panose="020B0604020202020204" pitchFamily="34" charset="0"/>
              <a:buChar char="•"/>
            </a:pPr>
            <a:r>
              <a:rPr lang="fr-FR" sz="2000" dirty="0"/>
              <a:t>Mme Nathalie JOSSEAUME, Directrice juridique, Head of </a:t>
            </a:r>
            <a:r>
              <a:rPr lang="fr-FR" sz="2000" dirty="0" err="1"/>
              <a:t>Legal</a:t>
            </a:r>
            <a:r>
              <a:rPr lang="fr-FR" sz="2000" dirty="0"/>
              <a:t> &amp; Compliance, AXA Direct France </a:t>
            </a:r>
          </a:p>
          <a:p>
            <a:pPr lvl="6">
              <a:buFont typeface="Arial" panose="020B0604020202020204" pitchFamily="34" charset="0"/>
              <a:buChar char="•"/>
            </a:pPr>
            <a:r>
              <a:rPr lang="fr-FR" sz="2000" dirty="0"/>
              <a:t>Mme Marie MALAURIE-VIGNAL, </a:t>
            </a:r>
            <a:r>
              <a:rPr lang="fr-FR" sz="2000" dirty="0">
                <a:solidFill>
                  <a:schemeClr val="tx1">
                    <a:lumMod val="95000"/>
                    <a:lumOff val="5000"/>
                  </a:schemeClr>
                </a:solidFill>
              </a:rPr>
              <a:t>Professeur de droit privé </a:t>
            </a:r>
          </a:p>
          <a:p>
            <a:pPr lvl="6">
              <a:buFont typeface="Arial" panose="020B0604020202020204" pitchFamily="34" charset="0"/>
              <a:buChar char="•"/>
            </a:pPr>
            <a:endParaRPr lang="fr-FR" sz="2000" dirty="0"/>
          </a:p>
          <a:p>
            <a:pPr marL="923544" lvl="6" indent="0">
              <a:buNone/>
            </a:pPr>
            <a:endParaRPr lang="fr-FR" sz="2400" dirty="0"/>
          </a:p>
        </p:txBody>
      </p:sp>
    </p:spTree>
    <p:extLst>
      <p:ext uri="{BB962C8B-B14F-4D97-AF65-F5344CB8AC3E}">
        <p14:creationId xmlns:p14="http://schemas.microsoft.com/office/powerpoint/2010/main" val="27136875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t="-5000" b="-5000"/>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436FB5F6-9A82-4D26-BC06-DF7916957EFC}"/>
              </a:ext>
            </a:extLst>
          </p:cNvPr>
          <p:cNvSpPr/>
          <p:nvPr/>
        </p:nvSpPr>
        <p:spPr>
          <a:xfrm>
            <a:off x="0" y="0"/>
            <a:ext cx="12192000" cy="6858000"/>
          </a:xfrm>
          <a:prstGeom prst="rect">
            <a:avLst/>
          </a:prstGeom>
          <a:solidFill>
            <a:schemeClr val="accent1">
              <a:alpha val="1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2" name="Titre 1"/>
          <p:cNvSpPr>
            <a:spLocks noGrp="1"/>
          </p:cNvSpPr>
          <p:nvPr>
            <p:ph type="title"/>
          </p:nvPr>
        </p:nvSpPr>
        <p:spPr>
          <a:xfrm>
            <a:off x="1024128" y="549873"/>
            <a:ext cx="9720072" cy="1499616"/>
          </a:xfrm>
        </p:spPr>
        <p:txBody>
          <a:bodyPr>
            <a:normAutofit/>
          </a:bodyPr>
          <a:lstStyle/>
          <a:p>
            <a:r>
              <a:rPr lang="fr-FR" dirty="0"/>
              <a:t>Enseignements spécialisés complémentaires</a:t>
            </a:r>
          </a:p>
        </p:txBody>
      </p:sp>
      <p:sp>
        <p:nvSpPr>
          <p:cNvPr id="3" name="Espace réservé du contenu 2"/>
          <p:cNvSpPr>
            <a:spLocks noGrp="1"/>
          </p:cNvSpPr>
          <p:nvPr>
            <p:ph idx="1"/>
          </p:nvPr>
        </p:nvSpPr>
        <p:spPr>
          <a:xfrm>
            <a:off x="544530" y="2049489"/>
            <a:ext cx="10921430" cy="4577342"/>
          </a:xfrm>
        </p:spPr>
        <p:txBody>
          <a:bodyPr>
            <a:normAutofit/>
          </a:bodyPr>
          <a:lstStyle/>
          <a:p>
            <a:pPr>
              <a:buFont typeface="Wingdings" panose="05000000000000000000" pitchFamily="2" charset="2"/>
              <a:buChar char="Ø"/>
            </a:pPr>
            <a:r>
              <a:rPr lang="fr-FR" sz="2800" b="1" dirty="0"/>
              <a:t>Droit de la concurrence </a:t>
            </a:r>
          </a:p>
          <a:p>
            <a:pPr lvl="6">
              <a:buFont typeface="Arial" panose="020B0604020202020204" pitchFamily="34" charset="0"/>
              <a:buChar char="•"/>
            </a:pPr>
            <a:r>
              <a:rPr lang="fr-FR" sz="2000" dirty="0"/>
              <a:t>Mme Marie MALAURIE-VIGNAL, </a:t>
            </a:r>
            <a:r>
              <a:rPr lang="fr-FR" sz="2000" dirty="0">
                <a:solidFill>
                  <a:schemeClr val="tx1">
                    <a:lumMod val="95000"/>
                    <a:lumOff val="5000"/>
                  </a:schemeClr>
                </a:solidFill>
              </a:rPr>
              <a:t>Professeur de droit privé </a:t>
            </a:r>
            <a:endParaRPr lang="fr-FR" sz="2000" dirty="0"/>
          </a:p>
          <a:p>
            <a:pPr lvl="6">
              <a:buFont typeface="Arial" panose="020B0604020202020204" pitchFamily="34" charset="0"/>
              <a:buChar char="•"/>
            </a:pPr>
            <a:r>
              <a:rPr lang="fr-FR" sz="2000" dirty="0"/>
              <a:t>Mme Muriel CHAGNY, </a:t>
            </a:r>
            <a:r>
              <a:rPr lang="fr-FR" sz="2000" dirty="0">
                <a:solidFill>
                  <a:schemeClr val="tx1">
                    <a:lumMod val="95000"/>
                    <a:lumOff val="5000"/>
                  </a:schemeClr>
                </a:solidFill>
              </a:rPr>
              <a:t>Professeur de droit privé </a:t>
            </a:r>
            <a:endParaRPr lang="fr-FR" sz="2000" dirty="0"/>
          </a:p>
          <a:p>
            <a:pPr marL="923544" lvl="6" indent="0">
              <a:buNone/>
            </a:pPr>
            <a:endParaRPr lang="fr-FR" sz="2000" dirty="0"/>
          </a:p>
          <a:p>
            <a:pPr>
              <a:buFont typeface="Wingdings" panose="05000000000000000000" pitchFamily="2" charset="2"/>
              <a:buChar char="Ø"/>
            </a:pPr>
            <a:r>
              <a:rPr lang="fr-FR" sz="2800" b="1" dirty="0"/>
              <a:t>Droit immobilier des affaires</a:t>
            </a:r>
          </a:p>
          <a:p>
            <a:pPr lvl="6">
              <a:buFont typeface="Arial" panose="020B0604020202020204" pitchFamily="34" charset="0"/>
              <a:buChar char="•"/>
            </a:pPr>
            <a:r>
              <a:rPr lang="fr-FR" sz="2000" dirty="0"/>
              <a:t>Mme Valérie OUAZAN, Avocat associé, Cabinet JACQUIN-MARUANI</a:t>
            </a:r>
          </a:p>
          <a:p>
            <a:pPr lvl="6">
              <a:buFont typeface="Arial" panose="020B0604020202020204" pitchFamily="34" charset="0"/>
              <a:buChar char="•"/>
            </a:pPr>
            <a:r>
              <a:rPr lang="fr-FR" sz="2000" dirty="0"/>
              <a:t>Mme Nadège REBOUL-MAUPIN, Maître de conférences de droit privé, HDR</a:t>
            </a:r>
          </a:p>
          <a:p>
            <a:pPr marL="923544" lvl="6" indent="0">
              <a:buNone/>
            </a:pPr>
            <a:endParaRPr lang="fr-FR" sz="2000" dirty="0"/>
          </a:p>
          <a:p>
            <a:pPr>
              <a:buFont typeface="Wingdings" panose="05000000000000000000" pitchFamily="2" charset="2"/>
              <a:buChar char="Ø"/>
            </a:pPr>
            <a:r>
              <a:rPr lang="fr-FR" sz="2800" b="1" dirty="0"/>
              <a:t>Contentieux des affaires </a:t>
            </a:r>
          </a:p>
          <a:p>
            <a:pPr lvl="6">
              <a:buFont typeface="Arial" panose="020B0604020202020204" pitchFamily="34" charset="0"/>
              <a:buChar char="•"/>
            </a:pPr>
            <a:r>
              <a:rPr lang="fr-FR" sz="2000" dirty="0"/>
              <a:t>Mme Florence POIRÉ, Avocat associé, Cabinet FEUGAS</a:t>
            </a:r>
          </a:p>
          <a:p>
            <a:pPr lvl="6">
              <a:buFont typeface="Arial" panose="020B0604020202020204" pitchFamily="34" charset="0"/>
              <a:buChar char="•"/>
            </a:pPr>
            <a:r>
              <a:rPr lang="fr-FR" sz="2000" dirty="0"/>
              <a:t>M. Thierry LUPIAC, Avocat, Ancien directeur juridique de la fédération SYNTEC</a:t>
            </a:r>
          </a:p>
          <a:p>
            <a:pPr lvl="6">
              <a:buFont typeface="Arial" panose="020B0604020202020204" pitchFamily="34" charset="0"/>
              <a:buChar char="•"/>
            </a:pPr>
            <a:endParaRPr lang="fr-FR" sz="2000" dirty="0"/>
          </a:p>
          <a:p>
            <a:pPr lvl="6">
              <a:buFont typeface="Arial" panose="020B0604020202020204" pitchFamily="34" charset="0"/>
              <a:buChar char="•"/>
            </a:pPr>
            <a:endParaRPr lang="fr-FR" sz="2000" dirty="0"/>
          </a:p>
          <a:p>
            <a:pPr lvl="6">
              <a:buFont typeface="Arial" panose="020B0604020202020204" pitchFamily="34" charset="0"/>
              <a:buChar char="•"/>
            </a:pPr>
            <a:endParaRPr lang="fr-FR" sz="2000" dirty="0"/>
          </a:p>
          <a:p>
            <a:pPr lvl="6">
              <a:buFont typeface="Arial" panose="020B0604020202020204" pitchFamily="34" charset="0"/>
              <a:buChar char="•"/>
            </a:pPr>
            <a:endParaRPr lang="fr-FR" sz="2000" dirty="0"/>
          </a:p>
        </p:txBody>
      </p:sp>
    </p:spTree>
    <p:extLst>
      <p:ext uri="{BB962C8B-B14F-4D97-AF65-F5344CB8AC3E}">
        <p14:creationId xmlns:p14="http://schemas.microsoft.com/office/powerpoint/2010/main" val="28741440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3000"/>
            <a:lum/>
          </a:blip>
          <a:srcRect/>
          <a:stretch>
            <a:fillRect t="-9000" b="-9000"/>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436FB5F6-9A82-4D26-BC06-DF7916957EFC}"/>
              </a:ext>
            </a:extLst>
          </p:cNvPr>
          <p:cNvSpPr/>
          <p:nvPr/>
        </p:nvSpPr>
        <p:spPr>
          <a:xfrm>
            <a:off x="0" y="0"/>
            <a:ext cx="12192000" cy="6858000"/>
          </a:xfrm>
          <a:prstGeom prst="rect">
            <a:avLst/>
          </a:prstGeom>
          <a:solidFill>
            <a:schemeClr val="accent1">
              <a:alpha val="1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2" name="Titre 1"/>
          <p:cNvSpPr>
            <a:spLocks noGrp="1"/>
          </p:cNvSpPr>
          <p:nvPr>
            <p:ph type="title"/>
          </p:nvPr>
        </p:nvSpPr>
        <p:spPr>
          <a:xfrm>
            <a:off x="1024128" y="549873"/>
            <a:ext cx="9720072" cy="1499616"/>
          </a:xfrm>
        </p:spPr>
        <p:txBody>
          <a:bodyPr/>
          <a:lstStyle/>
          <a:p>
            <a:r>
              <a:rPr lang="fr-FR" dirty="0"/>
              <a:t>Enseignements d’ouverture</a:t>
            </a:r>
          </a:p>
        </p:txBody>
      </p:sp>
      <p:sp>
        <p:nvSpPr>
          <p:cNvPr id="3" name="Espace réservé du contenu 2"/>
          <p:cNvSpPr>
            <a:spLocks noGrp="1"/>
          </p:cNvSpPr>
          <p:nvPr>
            <p:ph idx="1"/>
          </p:nvPr>
        </p:nvSpPr>
        <p:spPr>
          <a:xfrm>
            <a:off x="544530" y="2049489"/>
            <a:ext cx="10921430" cy="4577342"/>
          </a:xfrm>
        </p:spPr>
        <p:txBody>
          <a:bodyPr>
            <a:normAutofit/>
          </a:bodyPr>
          <a:lstStyle/>
          <a:p>
            <a:pPr>
              <a:buFont typeface="Wingdings" panose="05000000000000000000" pitchFamily="2" charset="2"/>
              <a:buChar char="Ø"/>
            </a:pPr>
            <a:r>
              <a:rPr lang="fr-FR" sz="2800" b="1" dirty="0"/>
              <a:t>Anglais juridique ( 15 heures) </a:t>
            </a:r>
          </a:p>
          <a:p>
            <a:pPr lvl="6">
              <a:buFont typeface="Arial" panose="020B0604020202020204" pitchFamily="34" charset="0"/>
              <a:buChar char="•"/>
            </a:pPr>
            <a:r>
              <a:rPr lang="fr-FR" sz="2400" dirty="0"/>
              <a:t>Mme Françoise LESKINEN, Interprète, Traductrice, Coaching individuel</a:t>
            </a:r>
          </a:p>
          <a:p>
            <a:pPr>
              <a:buFont typeface="Wingdings" panose="05000000000000000000" pitchFamily="2" charset="2"/>
              <a:buChar char="Ø"/>
            </a:pPr>
            <a:r>
              <a:rPr lang="fr-FR" sz="2800" b="1" dirty="0"/>
              <a:t>Atelier coaching ( 15 heures) </a:t>
            </a:r>
          </a:p>
          <a:p>
            <a:pPr lvl="6" algn="just">
              <a:buFont typeface="Arial" panose="020B0604020202020204" pitchFamily="34" charset="0"/>
              <a:buChar char="•"/>
            </a:pPr>
            <a:r>
              <a:rPr lang="fr-FR" sz="2400" dirty="0"/>
              <a:t>Mme Florence POIRÉ, Avocat associé, Ancien secrétaire de la conférence, Cabinet FEUGAS</a:t>
            </a:r>
            <a:endParaRPr lang="fr-FR" sz="2200" dirty="0"/>
          </a:p>
          <a:p>
            <a:pPr lvl="6" algn="just">
              <a:buFont typeface="Arial" panose="020B0604020202020204" pitchFamily="34" charset="0"/>
              <a:buChar char="•"/>
            </a:pPr>
            <a:r>
              <a:rPr lang="fr-FR" sz="2200" dirty="0"/>
              <a:t>M. Stéphane PREVOST, </a:t>
            </a:r>
            <a:r>
              <a:rPr lang="fr-FR" sz="2400" dirty="0"/>
              <a:t>Rédacteur en chef de revues, Editions DALLOZ</a:t>
            </a:r>
            <a:endParaRPr lang="fr-FR" sz="2200" dirty="0"/>
          </a:p>
          <a:p>
            <a:pPr>
              <a:buFont typeface="Wingdings" panose="05000000000000000000" pitchFamily="2" charset="2"/>
              <a:buChar char="Ø"/>
            </a:pPr>
            <a:r>
              <a:rPr lang="fr-FR" sz="2800" b="1" dirty="0"/>
              <a:t>Mémoire ou Stage</a:t>
            </a:r>
          </a:p>
          <a:p>
            <a:pPr lvl="6">
              <a:buFont typeface="Wingdings" panose="05000000000000000000" pitchFamily="2" charset="2"/>
              <a:buChar char="Ø"/>
            </a:pPr>
            <a:r>
              <a:rPr lang="fr-FR" sz="2400" dirty="0"/>
              <a:t>Stage à partir d’Avril (entre 2 et 6 mois)</a:t>
            </a:r>
          </a:p>
          <a:p>
            <a:pPr marL="777240" lvl="5" indent="0">
              <a:buNone/>
            </a:pPr>
            <a:endParaRPr lang="fr-FR" sz="1200" dirty="0"/>
          </a:p>
          <a:p>
            <a:pPr marL="0" indent="0">
              <a:buNone/>
            </a:pPr>
            <a:endParaRPr lang="fr-FR" sz="2800" dirty="0"/>
          </a:p>
          <a:p>
            <a:pPr marL="923544" lvl="6" indent="0">
              <a:buNone/>
            </a:pPr>
            <a:endParaRPr lang="fr-FR" sz="2400" dirty="0"/>
          </a:p>
        </p:txBody>
      </p:sp>
    </p:spTree>
    <p:extLst>
      <p:ext uri="{BB962C8B-B14F-4D97-AF65-F5344CB8AC3E}">
        <p14:creationId xmlns:p14="http://schemas.microsoft.com/office/powerpoint/2010/main" val="8436350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17982">
              <a:srgbClr val="F5D9F4"/>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024129" y="399522"/>
            <a:ext cx="9720072" cy="1499616"/>
          </a:xfrm>
        </p:spPr>
        <p:txBody>
          <a:bodyPr>
            <a:normAutofit fontScale="90000"/>
          </a:bodyPr>
          <a:lstStyle/>
          <a:p>
            <a:pPr lvl="0"/>
            <a:r>
              <a:rPr lang="fr-FR" dirty="0"/>
              <a:t/>
            </a:r>
            <a:br>
              <a:rPr lang="fr-FR" dirty="0"/>
            </a:br>
            <a:r>
              <a:rPr lang="fr-FR" sz="4000" b="1" dirty="0"/>
              <a:t>1. Présentation générale de la faculté</a:t>
            </a:r>
            <a:r>
              <a:rPr lang="fr-FR" sz="4000" dirty="0"/>
              <a:t> :</a:t>
            </a:r>
            <a:br>
              <a:rPr lang="fr-FR" sz="4000" dirty="0"/>
            </a:br>
            <a:endParaRPr lang="fr-FR" sz="4000" dirty="0"/>
          </a:p>
        </p:txBody>
      </p:sp>
      <p:sp>
        <p:nvSpPr>
          <p:cNvPr id="3" name="Espace réservé du contenu 2"/>
          <p:cNvSpPr>
            <a:spLocks noGrp="1"/>
          </p:cNvSpPr>
          <p:nvPr>
            <p:ph idx="1"/>
          </p:nvPr>
        </p:nvSpPr>
        <p:spPr>
          <a:xfrm>
            <a:off x="1024129" y="1899138"/>
            <a:ext cx="9720072" cy="4410222"/>
          </a:xfrm>
          <a:ln>
            <a:solidFill>
              <a:schemeClr val="accent1"/>
            </a:solidFill>
          </a:ln>
        </p:spPr>
        <p:txBody>
          <a:bodyPr>
            <a:noAutofit/>
          </a:bodyPr>
          <a:lstStyle/>
          <a:p>
            <a:pPr algn="just"/>
            <a:r>
              <a:rPr lang="fr-FR" sz="2000" b="1" dirty="0"/>
              <a:t>Faculté innovante  </a:t>
            </a:r>
          </a:p>
          <a:p>
            <a:pPr algn="just"/>
            <a:r>
              <a:rPr lang="fr-FR" sz="2000" dirty="0"/>
              <a:t>Master 2 STJA habilité Paris-Saclay offrant un label prestigieux facilitant la reconnaissance internationale. La nouvelle Université Paris-Saclay est en effet un nouvel établissement innovant et remarqué par son entrée directe dans le classement de </a:t>
            </a:r>
            <a:r>
              <a:rPr lang="fr-FR" sz="2000" dirty="0" err="1"/>
              <a:t>Shanghaï</a:t>
            </a:r>
            <a:r>
              <a:rPr lang="fr-FR" sz="2000" dirty="0"/>
              <a:t> en 14</a:t>
            </a:r>
            <a:r>
              <a:rPr lang="fr-FR" sz="2000" baseline="30000" dirty="0"/>
              <a:t>e</a:t>
            </a:r>
            <a:r>
              <a:rPr lang="fr-FR" sz="2000" dirty="0"/>
              <a:t> position.</a:t>
            </a:r>
          </a:p>
          <a:p>
            <a:pPr lvl="0" algn="just"/>
            <a:r>
              <a:rPr lang="fr-FR" sz="2000" b="1" dirty="0"/>
              <a:t>Faculté fonctionnelle </a:t>
            </a:r>
          </a:p>
          <a:p>
            <a:pPr algn="just"/>
            <a:r>
              <a:rPr lang="fr-FR" sz="2000" dirty="0"/>
              <a:t>Salles modernes, importante bibliothèque, cafétéria, etc. Les enseignements, d’une part, et les travaux pratiques confiés aux étudiants, d’autre part, ont lieu au sein d’une salle réservée à la formation, ce qui permet aux enseignants de placer sans difficulté leurs cours ou séminaires et aux étudiants d’y travailler librement. Accessoirement, un parking jouxte la Faculté de droit , ce qui n’est pas inintéressant du point de vue des transports individuels. De même, la Faculté est parfaitement desservie par les transports en commun. Elle se situe à 20 minutes de Paris en voiture et 5 minutes de la gare de SQY.</a:t>
            </a:r>
          </a:p>
          <a:p>
            <a:pPr algn="just"/>
            <a:endParaRPr lang="fr-FR" sz="2000" dirty="0"/>
          </a:p>
        </p:txBody>
      </p:sp>
    </p:spTree>
    <p:extLst>
      <p:ext uri="{BB962C8B-B14F-4D97-AF65-F5344CB8AC3E}">
        <p14:creationId xmlns:p14="http://schemas.microsoft.com/office/powerpoint/2010/main" val="11597635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17982">
              <a:srgbClr val="F5D9F4"/>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pPr lvl="0"/>
            <a:r>
              <a:rPr lang="fr-FR" sz="3600" b="1" dirty="0"/>
              <a:t>2. Présentation du Master</a:t>
            </a:r>
            <a:r>
              <a:rPr lang="fr-FR" dirty="0"/>
              <a:t/>
            </a:r>
            <a:br>
              <a:rPr lang="fr-FR" dirty="0"/>
            </a:br>
            <a:endParaRPr lang="fr-FR" dirty="0"/>
          </a:p>
        </p:txBody>
      </p:sp>
      <p:sp>
        <p:nvSpPr>
          <p:cNvPr id="3" name="Espace réservé du contenu 2"/>
          <p:cNvSpPr>
            <a:spLocks noGrp="1"/>
          </p:cNvSpPr>
          <p:nvPr>
            <p:ph idx="1"/>
          </p:nvPr>
        </p:nvSpPr>
        <p:spPr>
          <a:xfrm>
            <a:off x="1024128" y="1398494"/>
            <a:ext cx="10271401" cy="5127812"/>
          </a:xfrm>
        </p:spPr>
        <p:txBody>
          <a:bodyPr>
            <a:normAutofit fontScale="25000" lnSpcReduction="20000"/>
          </a:bodyPr>
          <a:lstStyle/>
          <a:p>
            <a:pPr algn="just"/>
            <a:r>
              <a:rPr lang="fr-FR" dirty="0"/>
              <a:t> </a:t>
            </a:r>
          </a:p>
          <a:p>
            <a:pPr lvl="0" algn="just"/>
            <a:r>
              <a:rPr lang="fr-FR" sz="8000" b="1" dirty="0"/>
              <a:t>Proximité – Bienveillance – Confiance </a:t>
            </a:r>
          </a:p>
          <a:p>
            <a:pPr algn="just">
              <a:lnSpc>
                <a:spcPct val="120000"/>
              </a:lnSpc>
            </a:pPr>
            <a:r>
              <a:rPr lang="fr-FR" sz="8000" dirty="0"/>
              <a:t>L’ensemble des enseignants du Master 2 cultive une proximité pédagogique avec les étudiants qui se traduit, au-delà de la qualité des enseignements, par une écoute permanente, des conseils d’orientation, de présentation et des recommandations en vue d’un entretien préalable au stage ou à un recrutement. Cette relation permet d’entretenir une véritable confiance mutuelle entre le corps enseignant et chaque étudiant. Ces qualités ont pu être particulièrement observées et appréciées lors de la pandémie </a:t>
            </a:r>
            <a:r>
              <a:rPr lang="fr-FR" sz="8000" dirty="0" err="1"/>
              <a:t>Covid</a:t>
            </a:r>
            <a:r>
              <a:rPr lang="fr-FR" sz="8000" dirty="0"/>
              <a:t> 19 marquée par des enseignements à distance qui n’ont altéré ni le niveau des cours ni l’attention bienveillante des professeurs.</a:t>
            </a:r>
          </a:p>
          <a:p>
            <a:pPr lvl="0" algn="just"/>
            <a:r>
              <a:rPr lang="fr-FR" sz="8000" b="1" dirty="0"/>
              <a:t>Cohésion – Entraide </a:t>
            </a:r>
          </a:p>
          <a:p>
            <a:pPr algn="just">
              <a:lnSpc>
                <a:spcPct val="120000"/>
              </a:lnSpc>
            </a:pPr>
            <a:r>
              <a:rPr lang="fr-FR" sz="8000" dirty="0"/>
              <a:t>De nombreux travaux de groupe sont destinés à renforcer la cohésion entre étudiants et l’émergence d’un authentique esprit de « promotion ». Les directeurs du Diplôme veillent au recrutement d’un nombre limité d’étudiants (20) afin de favoriser les travaux pratiques de toutes sortes, le travail de groupe ainsi que l’entraide entre étudiants. </a:t>
            </a:r>
          </a:p>
          <a:p>
            <a:pPr algn="just"/>
            <a:r>
              <a:rPr lang="fr-FR" sz="9600" dirty="0"/>
              <a:t> </a:t>
            </a:r>
          </a:p>
          <a:p>
            <a:pPr algn="just"/>
            <a:r>
              <a:rPr lang="fr-FR" sz="8000" dirty="0"/>
              <a:t> </a:t>
            </a:r>
          </a:p>
          <a:p>
            <a:pPr algn="just"/>
            <a:endParaRPr lang="fr-FR" dirty="0"/>
          </a:p>
        </p:txBody>
      </p:sp>
    </p:spTree>
    <p:extLst>
      <p:ext uri="{BB962C8B-B14F-4D97-AF65-F5344CB8AC3E}">
        <p14:creationId xmlns:p14="http://schemas.microsoft.com/office/powerpoint/2010/main" val="6757783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17982">
              <a:srgbClr val="F5D9F4"/>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824753" y="520505"/>
            <a:ext cx="9666229" cy="447683"/>
          </a:xfrm>
        </p:spPr>
        <p:txBody>
          <a:bodyPr>
            <a:normAutofit fontScale="90000"/>
          </a:bodyPr>
          <a:lstStyle/>
          <a:p>
            <a:r>
              <a:rPr lang="fr-FR" sz="3100" b="1" dirty="0"/>
              <a:t/>
            </a:r>
            <a:br>
              <a:rPr lang="fr-FR" sz="3100" b="1" dirty="0"/>
            </a:br>
            <a:r>
              <a:rPr lang="fr-FR" sz="4000" b="1" dirty="0"/>
              <a:t>Présentation du master (suite)</a:t>
            </a:r>
            <a:r>
              <a:rPr lang="fr-FR" sz="2000" dirty="0"/>
              <a:t/>
            </a:r>
            <a:br>
              <a:rPr lang="fr-FR" sz="2000" dirty="0"/>
            </a:br>
            <a:endParaRPr lang="fr-FR" sz="2000" dirty="0"/>
          </a:p>
        </p:txBody>
      </p:sp>
      <p:sp>
        <p:nvSpPr>
          <p:cNvPr id="3" name="Espace réservé du contenu 2"/>
          <p:cNvSpPr>
            <a:spLocks noGrp="1"/>
          </p:cNvSpPr>
          <p:nvPr>
            <p:ph idx="1"/>
          </p:nvPr>
        </p:nvSpPr>
        <p:spPr>
          <a:xfrm>
            <a:off x="824752" y="1111348"/>
            <a:ext cx="10795161" cy="5746651"/>
          </a:xfrm>
        </p:spPr>
        <p:txBody>
          <a:bodyPr>
            <a:normAutofit fontScale="62500" lnSpcReduction="20000"/>
          </a:bodyPr>
          <a:lstStyle/>
          <a:p>
            <a:pPr lvl="0"/>
            <a:r>
              <a:rPr lang="fr-FR" sz="3200" b="1" dirty="0"/>
              <a:t>Généraliste – Diversité - Complémentarité </a:t>
            </a:r>
          </a:p>
          <a:p>
            <a:pPr algn="just">
              <a:lnSpc>
                <a:spcPct val="120000"/>
              </a:lnSpc>
            </a:pPr>
            <a:r>
              <a:rPr lang="fr-FR" sz="3200" dirty="0"/>
              <a:t>Master généraliste embrassant l’ensemble des aspects du droit des affaires en vue de répondre aux attentes de cabinets d’avocats prestigieux recherchant des étudiants dotés d’une solide culture générale en la matière. A titre d’illustration, le champ de disciplines comprend le droit des sociétés, le droit financier, le droit de la distribution, des entreprises en difficultés… jusqu’au numérique et à l’immobilier des affaires. En outre, une approche transdisciplinaire est nettement développée afin de rompre avec une vision segmentée de ces différentes branches du droit des affaires. </a:t>
            </a:r>
          </a:p>
          <a:p>
            <a:pPr lvl="0" algn="just"/>
            <a:r>
              <a:rPr lang="fr-FR" sz="3200" b="1" dirty="0"/>
              <a:t>Pratique – Professionnalisant – Réseau</a:t>
            </a:r>
          </a:p>
          <a:p>
            <a:pPr algn="just">
              <a:lnSpc>
                <a:spcPct val="120000"/>
              </a:lnSpc>
            </a:pPr>
            <a:r>
              <a:rPr lang="fr-FR" sz="3200" dirty="0"/>
              <a:t>Chaque séminaire permet de mettre en pratique tous les acquis théoriques, notamment grâce à l’intervention de praticiens très expérimentés du droit des affaires, d’universitaires de renom, tout cela contribuant par ailleurs à la constitution d’un réseau de relations indispensables à l’intégration dans la vie professionnelle. </a:t>
            </a:r>
          </a:p>
          <a:p>
            <a:pPr algn="just">
              <a:lnSpc>
                <a:spcPct val="120000"/>
              </a:lnSpc>
            </a:pPr>
            <a:r>
              <a:rPr lang="fr-FR" sz="3200" dirty="0"/>
              <a:t>L’un des points forts de la formation est d’achever les enseignements à la fin du mois de mars afin d’ouvrir une période pouvant aller jusqu’à 9 mois aux fins d’effectuer un stage professionnalisant de longue durée constituant à l’évidence un complément indispensable pour l’insertion dans la vie professionnelle.</a:t>
            </a:r>
          </a:p>
          <a:p>
            <a:endParaRPr lang="fr-FR" sz="3200" dirty="0"/>
          </a:p>
          <a:p>
            <a:pPr algn="just"/>
            <a:endParaRPr lang="fr-FR" sz="3200" dirty="0"/>
          </a:p>
        </p:txBody>
      </p:sp>
    </p:spTree>
    <p:extLst>
      <p:ext uri="{BB962C8B-B14F-4D97-AF65-F5344CB8AC3E}">
        <p14:creationId xmlns:p14="http://schemas.microsoft.com/office/powerpoint/2010/main" val="904278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17982">
              <a:srgbClr val="F5D9F4"/>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pPr lvl="0"/>
            <a:r>
              <a:rPr lang="fr-FR" sz="3600" b="1" dirty="0"/>
              <a:t>3. Présentation des débouchés</a:t>
            </a:r>
            <a:r>
              <a:rPr lang="fr-FR" dirty="0"/>
              <a:t/>
            </a:r>
            <a:br>
              <a:rPr lang="fr-FR" dirty="0"/>
            </a:br>
            <a:endParaRPr lang="fr-FR" dirty="0"/>
          </a:p>
        </p:txBody>
      </p:sp>
      <p:sp>
        <p:nvSpPr>
          <p:cNvPr id="3" name="Espace réservé du contenu 2"/>
          <p:cNvSpPr>
            <a:spLocks noGrp="1"/>
          </p:cNvSpPr>
          <p:nvPr>
            <p:ph idx="1"/>
          </p:nvPr>
        </p:nvSpPr>
        <p:spPr/>
        <p:txBody>
          <a:bodyPr/>
          <a:lstStyle/>
          <a:p>
            <a:pPr algn="just"/>
            <a:r>
              <a:rPr lang="fr-FR" dirty="0"/>
              <a:t> </a:t>
            </a:r>
          </a:p>
          <a:p>
            <a:pPr algn="just">
              <a:lnSpc>
                <a:spcPct val="100000"/>
              </a:lnSpc>
            </a:pPr>
            <a:r>
              <a:rPr lang="fr-FR" sz="2000" dirty="0"/>
              <a:t>De par son caractère généraliste, le Master 2 STJA offre les débouchés les plus variés : cabinets d’avocats, juristes d’entreprises, banques d’affaires, cabinets d’administrateurs judiciaires… </a:t>
            </a:r>
          </a:p>
          <a:p>
            <a:pPr algn="just">
              <a:lnSpc>
                <a:spcPct val="100000"/>
              </a:lnSpc>
            </a:pPr>
            <a:r>
              <a:rPr lang="fr-FR" sz="2000" dirty="0"/>
              <a:t>Un projet de recherche est également envisageable par la rédaction d’une thèse de doctorat sous la direction d’un universitaire de la formation.</a:t>
            </a:r>
          </a:p>
          <a:p>
            <a:endParaRPr lang="fr-FR" dirty="0"/>
          </a:p>
        </p:txBody>
      </p:sp>
    </p:spTree>
    <p:extLst>
      <p:ext uri="{BB962C8B-B14F-4D97-AF65-F5344CB8AC3E}">
        <p14:creationId xmlns:p14="http://schemas.microsoft.com/office/powerpoint/2010/main" val="2140756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600" b="1" dirty="0" err="1"/>
              <a:t>PARTENARIATs</a:t>
            </a:r>
            <a:endParaRPr lang="fr-FR" sz="3600" b="1" dirty="0"/>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59041" y="662968"/>
            <a:ext cx="3326453" cy="2073176"/>
          </a:xfrm>
          <a:prstGeom prst="rect">
            <a:avLst/>
          </a:prstGeom>
        </p:spPr>
      </p:pic>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80663" y="3298447"/>
            <a:ext cx="1809010" cy="1361900"/>
          </a:xfrm>
          <a:prstGeom prst="rect">
            <a:avLst/>
          </a:prstGeom>
        </p:spPr>
      </p:pic>
      <p:pic>
        <p:nvPicPr>
          <p:cNvPr id="7" name="Imag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56628" y="1863634"/>
            <a:ext cx="2022992" cy="1515292"/>
          </a:xfrm>
          <a:prstGeom prst="rect">
            <a:avLst/>
          </a:prstGeom>
        </p:spPr>
      </p:pic>
      <p:pic>
        <p:nvPicPr>
          <p:cNvPr id="8" name="Imag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56691" y="5564776"/>
            <a:ext cx="2298368" cy="1010197"/>
          </a:xfrm>
          <a:prstGeom prst="rect">
            <a:avLst/>
          </a:prstGeom>
        </p:spPr>
      </p:pic>
      <p:pic>
        <p:nvPicPr>
          <p:cNvPr id="10" name="Imag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849394" y="3509206"/>
            <a:ext cx="1487691" cy="782238"/>
          </a:xfrm>
          <a:prstGeom prst="rect">
            <a:avLst/>
          </a:prstGeom>
        </p:spPr>
      </p:pic>
      <p:pic>
        <p:nvPicPr>
          <p:cNvPr id="11" name="Image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678610" y="3719654"/>
            <a:ext cx="1713481" cy="1713481"/>
          </a:xfrm>
          <a:prstGeom prst="rect">
            <a:avLst/>
          </a:prstGeom>
        </p:spPr>
      </p:pic>
      <p:pic>
        <p:nvPicPr>
          <p:cNvPr id="12" name="Image 1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312229" y="5745467"/>
            <a:ext cx="2771853" cy="752452"/>
          </a:xfrm>
          <a:prstGeom prst="rect">
            <a:avLst/>
          </a:prstGeom>
        </p:spPr>
      </p:pic>
      <p:pic>
        <p:nvPicPr>
          <p:cNvPr id="13" name="Image 1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326880" y="5190309"/>
            <a:ext cx="1211341" cy="1211341"/>
          </a:xfrm>
          <a:prstGeom prst="rect">
            <a:avLst/>
          </a:prstGeom>
        </p:spPr>
      </p:pic>
      <p:pic>
        <p:nvPicPr>
          <p:cNvPr id="3" name="Image 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254922" y="1783277"/>
            <a:ext cx="2641199" cy="1804654"/>
          </a:xfrm>
          <a:prstGeom prst="rect">
            <a:avLst/>
          </a:prstGeom>
        </p:spPr>
      </p:pic>
      <p:pic>
        <p:nvPicPr>
          <p:cNvPr id="14" name="Espace réservé du contenu 13"/>
          <p:cNvPicPr>
            <a:picLocks noGrp="1" noChangeAspect="1"/>
          </p:cNvPicPr>
          <p:nvPr>
            <p:ph idx="1"/>
          </p:nvPr>
        </p:nvPicPr>
        <p:blipFill>
          <a:blip r:embed="rId11">
            <a:extLst>
              <a:ext uri="{28A0092B-C50C-407E-A947-70E740481C1C}">
                <a14:useLocalDpi xmlns:a14="http://schemas.microsoft.com/office/drawing/2010/main" val="0"/>
              </a:ext>
            </a:extLst>
          </a:blip>
          <a:stretch>
            <a:fillRect/>
          </a:stretch>
        </p:blipFill>
        <p:spPr>
          <a:xfrm>
            <a:off x="1448973" y="3742835"/>
            <a:ext cx="1659987" cy="1195191"/>
          </a:xfrm>
        </p:spPr>
      </p:pic>
    </p:spTree>
    <p:extLst>
      <p:ext uri="{BB962C8B-B14F-4D97-AF65-F5344CB8AC3E}">
        <p14:creationId xmlns:p14="http://schemas.microsoft.com/office/powerpoint/2010/main" val="4401916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53479" y="361910"/>
            <a:ext cx="9720072" cy="1499616"/>
          </a:xfrm>
        </p:spPr>
        <p:txBody>
          <a:bodyPr>
            <a:normAutofit/>
          </a:bodyPr>
          <a:lstStyle/>
          <a:p>
            <a:r>
              <a:rPr lang="fr-FR" sz="4000" dirty="0"/>
              <a:t>La promotion 2021-2022</a:t>
            </a:r>
          </a:p>
        </p:txBody>
      </p:sp>
      <p:pic>
        <p:nvPicPr>
          <p:cNvPr id="15" name="Espace réservé du contenu 14">
            <a:extLst>
              <a:ext uri="{FF2B5EF4-FFF2-40B4-BE49-F238E27FC236}">
                <a16:creationId xmlns="" xmlns:a16="http://schemas.microsoft.com/office/drawing/2014/main" id="{AB09793B-E035-4162-A48F-EB834DEEA85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50987" y="1264714"/>
            <a:ext cx="9807488" cy="5516712"/>
          </a:xfrm>
        </p:spPr>
      </p:pic>
    </p:spTree>
    <p:extLst>
      <p:ext uri="{BB962C8B-B14F-4D97-AF65-F5344CB8AC3E}">
        <p14:creationId xmlns:p14="http://schemas.microsoft.com/office/powerpoint/2010/main" val="15958081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024128" y="585216"/>
            <a:ext cx="9720072" cy="1499616"/>
          </a:xfrm>
        </p:spPr>
        <p:txBody>
          <a:bodyPr>
            <a:normAutofit fontScale="90000"/>
          </a:bodyPr>
          <a:lstStyle/>
          <a:p>
            <a:r>
              <a:rPr lang="fr-FR" dirty="0"/>
              <a:t/>
            </a:r>
            <a:br>
              <a:rPr lang="fr-FR" dirty="0"/>
            </a:br>
            <a:r>
              <a:rPr lang="fr-FR" dirty="0"/>
              <a:t/>
            </a:r>
            <a:br>
              <a:rPr lang="fr-FR" dirty="0"/>
            </a:br>
            <a:r>
              <a:rPr lang="fr-FR" sz="3100" dirty="0"/>
              <a:t>La promotion STJA 2020-2021 </a:t>
            </a:r>
            <a:r>
              <a:rPr lang="fr-FR" dirty="0"/>
              <a:t/>
            </a:r>
            <a:br>
              <a:rPr lang="fr-FR" dirty="0"/>
            </a:br>
            <a:r>
              <a:rPr lang="fr-FR" dirty="0"/>
              <a:t/>
            </a:r>
            <a:br>
              <a:rPr lang="fr-FR" dirty="0"/>
            </a:br>
            <a:endParaRPr lang="fr-FR" dirty="0"/>
          </a:p>
        </p:txBody>
      </p:sp>
      <p:pic>
        <p:nvPicPr>
          <p:cNvPr id="1026" name="Picture 2" descr="rombinoscope M2 STJA 2020-2021-1.pdf"/>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89318" y="2153726"/>
            <a:ext cx="8328071" cy="4684540"/>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9318" y="2007283"/>
            <a:ext cx="8623495" cy="4850717"/>
          </a:xfrm>
          <a:prstGeom prst="rect">
            <a:avLst/>
          </a:prstGeom>
        </p:spPr>
      </p:pic>
      <p:pic>
        <p:nvPicPr>
          <p:cNvPr id="6" name="Espace réservé du contenu 3"/>
          <p:cNvPicPr>
            <a:picLocks noChangeAspect="1"/>
          </p:cNvPicPr>
          <p:nvPr/>
        </p:nvPicPr>
        <p:blipFill>
          <a:blip r:embed="rId4"/>
          <a:stretch>
            <a:fillRect/>
          </a:stretch>
        </p:blipFill>
        <p:spPr>
          <a:xfrm>
            <a:off x="7662440" y="719225"/>
            <a:ext cx="1354949" cy="1154050"/>
          </a:xfrm>
          <a:prstGeom prst="rect">
            <a:avLst/>
          </a:prstGeom>
        </p:spPr>
      </p:pic>
    </p:spTree>
    <p:extLst>
      <p:ext uri="{BB962C8B-B14F-4D97-AF65-F5344CB8AC3E}">
        <p14:creationId xmlns:p14="http://schemas.microsoft.com/office/powerpoint/2010/main" val="13001543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p:cNvSpPr>
            <a:spLocks noGrp="1"/>
          </p:cNvSpPr>
          <p:nvPr>
            <p:ph type="ctrTitle"/>
          </p:nvPr>
        </p:nvSpPr>
        <p:spPr>
          <a:xfrm>
            <a:off x="611945" y="4960137"/>
            <a:ext cx="7772400" cy="1463040"/>
          </a:xfrm>
        </p:spPr>
        <p:txBody>
          <a:bodyPr>
            <a:normAutofit/>
          </a:bodyPr>
          <a:lstStyle/>
          <a:p>
            <a:r>
              <a:rPr lang="fr-FR" sz="2800" dirty="0"/>
              <a:t>La promotion STJA 2019-2020 </a:t>
            </a:r>
            <a:r>
              <a:rPr lang="fr-FR" dirty="0"/>
              <a:t/>
            </a:r>
            <a:br>
              <a:rPr lang="fr-FR" dirty="0"/>
            </a:br>
            <a:endParaRPr lang="fr-FR" dirty="0"/>
          </a:p>
        </p:txBody>
      </p:sp>
      <p:pic>
        <p:nvPicPr>
          <p:cNvPr id="6" name="Image 5" descr="Une image contenant personne, intérieur, groupe, posant&#10;&#10;Description générée automatiquement">
            <a:extLst>
              <a:ext uri="{FF2B5EF4-FFF2-40B4-BE49-F238E27FC236}">
                <a16:creationId xmlns="" xmlns:a16="http://schemas.microsoft.com/office/drawing/2014/main" id="{07994F1E-C6EF-4F21-84AC-AF99CBCEDD4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80144"/>
            <a:ext cx="12192000" cy="5095982"/>
          </a:xfrm>
          <a:prstGeom prst="rect">
            <a:avLst/>
          </a:prstGeom>
        </p:spPr>
      </p:pic>
      <p:pic>
        <p:nvPicPr>
          <p:cNvPr id="5" name="Espace réservé du contenu 3"/>
          <p:cNvPicPr>
            <a:picLocks noChangeAspect="1"/>
          </p:cNvPicPr>
          <p:nvPr/>
        </p:nvPicPr>
        <p:blipFill>
          <a:blip r:embed="rId3"/>
          <a:stretch>
            <a:fillRect/>
          </a:stretch>
        </p:blipFill>
        <p:spPr>
          <a:xfrm>
            <a:off x="8614612" y="5089886"/>
            <a:ext cx="1565392" cy="1333291"/>
          </a:xfrm>
          <a:prstGeom prst="rect">
            <a:avLst/>
          </a:prstGeom>
        </p:spPr>
      </p:pic>
    </p:spTree>
    <p:extLst>
      <p:ext uri="{BB962C8B-B14F-4D97-AF65-F5344CB8AC3E}">
        <p14:creationId xmlns:p14="http://schemas.microsoft.com/office/powerpoint/2010/main" val="234794932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égral">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Intégral">
      <a:majorFont>
        <a:latin typeface="Tw Cen MT Condensed"/>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é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1892</TotalTime>
  <Words>404</Words>
  <Application>Microsoft Macintosh PowerPoint</Application>
  <PresentationFormat>Grand écran</PresentationFormat>
  <Paragraphs>98</Paragraphs>
  <Slides>16</Slides>
  <Notes>3</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16</vt:i4>
      </vt:variant>
    </vt:vector>
  </HeadingPairs>
  <TitlesOfParts>
    <vt:vector size="23" baseType="lpstr">
      <vt:lpstr>Arial</vt:lpstr>
      <vt:lpstr>Calibri</vt:lpstr>
      <vt:lpstr>Tw Cen MT</vt:lpstr>
      <vt:lpstr>Tw Cen MT Condensed</vt:lpstr>
      <vt:lpstr>Wingdings</vt:lpstr>
      <vt:lpstr>Wingdings 3</vt:lpstr>
      <vt:lpstr>Intégral</vt:lpstr>
      <vt:lpstr>Master 2  Structures et Techniques Juridiques des affaires (STJA)</vt:lpstr>
      <vt:lpstr>Classement Eduniversal</vt:lpstr>
      <vt:lpstr>Enseignements Fondamentaux</vt:lpstr>
      <vt:lpstr>Enseignements Fondamentaux : </vt:lpstr>
      <vt:lpstr>Enseignements fondamentaux</vt:lpstr>
      <vt:lpstr>Enseignements spécialisés complémentaires </vt:lpstr>
      <vt:lpstr>Enseignements spécialisés complémentaires</vt:lpstr>
      <vt:lpstr>Enseignements d’ouverture</vt:lpstr>
      <vt:lpstr> 1. Présentation générale de la faculté : </vt:lpstr>
      <vt:lpstr>2. Présentation du Master </vt:lpstr>
      <vt:lpstr> Présentation du master (suite) </vt:lpstr>
      <vt:lpstr>3. Présentation des débouchés </vt:lpstr>
      <vt:lpstr>PARTENARIATs</vt:lpstr>
      <vt:lpstr>La promotion 2021-2022</vt:lpstr>
      <vt:lpstr>  La promotion STJA 2020-2021   </vt:lpstr>
      <vt:lpstr>La promotion STJA 2019-2020  </vt:lpstr>
    </vt:vector>
  </TitlesOfParts>
  <Company>Microsoft</Company>
  <LinksUpToDate>false</LinksUpToDate>
  <SharedDoc>false</SharedDoc>
  <HyperlinksChanged>false</HyperlinksChanged>
  <AppVersion>15.0032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Master 2  Structures et Techniques Juridiques des affaires (STJA)</dc:title>
  <dc:creator>Guillaume Pradel</dc:creator>
  <cp:lastModifiedBy>Utilisateur de Microsoft Office</cp:lastModifiedBy>
  <cp:revision>74</cp:revision>
  <dcterms:created xsi:type="dcterms:W3CDTF">2020-01-25T13:14:08Z</dcterms:created>
  <dcterms:modified xsi:type="dcterms:W3CDTF">2022-01-26T15:09:26Z</dcterms:modified>
</cp:coreProperties>
</file>